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69" r:id="rId4"/>
    <p:sldId id="273" r:id="rId5"/>
    <p:sldId id="263" r:id="rId6"/>
    <p:sldId id="258" r:id="rId7"/>
    <p:sldId id="280" r:id="rId8"/>
    <p:sldId id="277" r:id="rId9"/>
    <p:sldId id="274" r:id="rId10"/>
    <p:sldId id="275" r:id="rId11"/>
    <p:sldId id="276" r:id="rId12"/>
    <p:sldId id="270" r:id="rId13"/>
    <p:sldId id="268" r:id="rId14"/>
    <p:sldId id="264" r:id="rId15"/>
    <p:sldId id="267" r:id="rId16"/>
    <p:sldId id="265" r:id="rId17"/>
    <p:sldId id="266" r:id="rId18"/>
    <p:sldId id="271" r:id="rId19"/>
    <p:sldId id="281" r:id="rId20"/>
    <p:sldId id="260" r:id="rId21"/>
    <p:sldId id="282" r:id="rId22"/>
    <p:sldId id="283" r:id="rId23"/>
    <p:sldId id="272" r:id="rId24"/>
    <p:sldId id="259" r:id="rId25"/>
    <p:sldId id="278" r:id="rId26"/>
    <p:sldId id="285" r:id="rId27"/>
    <p:sldId id="286" r:id="rId28"/>
    <p:sldId id="262" r:id="rId29"/>
    <p:sldId id="261"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3"/>
    <p:restoredTop sz="92913"/>
  </p:normalViewPr>
  <p:slideViewPr>
    <p:cSldViewPr snapToGrid="0" snapToObjects="1">
      <p:cViewPr varScale="1">
        <p:scale>
          <a:sx n="58" d="100"/>
          <a:sy n="58" d="100"/>
        </p:scale>
        <p:origin x="64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5"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pippanorris/Dropbox/Winword/Trump/European%20Populist%20partie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pippanorris/Dropbox/Winword/Trump/European%20Populist%20parties.xlsx" TargetMode="External"/><Relationship Id="rId4" Type="http://schemas.openxmlformats.org/officeDocument/2006/relationships/chartUserShapes" Target="../drawings/drawing1.xml"/><Relationship Id="rId1" Type="http://schemas.microsoft.com/office/2011/relationships/chartStyle" Target="style3.xml"/><Relationship Id="rId2"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pippanorris/Dropbox/Winword/Trump/European%20Populist%20parties.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localhost/Users/pippanorris/Dropbox/Winword/Trump/European%20Populist%20parties.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localhost/Users/pippanorris/Dropbox/Winword/Trump/European%20Populist%20parties.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localhost/Users/pippanorris/Dropbox/Winword/Trump/European%20Populist%20part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4173752843759"/>
          <c:y val="0.0398860398860399"/>
          <c:w val="0.937603440702302"/>
          <c:h val="0.76072122394957"/>
        </c:manualLayout>
      </c:layout>
      <c:barChart>
        <c:barDir val="col"/>
        <c:grouping val="clustered"/>
        <c:varyColors val="0"/>
        <c:ser>
          <c:idx val="0"/>
          <c:order val="0"/>
          <c:tx>
            <c:strRef>
              <c:f>Sheet1!$A$2</c:f>
              <c:strCache>
                <c:ptCount val="1"/>
                <c:pt idx="0">
                  <c:v>1970s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 Votes</c:v>
                </c:pt>
                <c:pt idx="1">
                  <c:v>% Seats</c:v>
                </c:pt>
              </c:strCache>
            </c:strRef>
          </c:cat>
          <c:val>
            <c:numRef>
              <c:f>Sheet1!$B$2:$C$2</c:f>
              <c:numCache>
                <c:formatCode>General</c:formatCode>
                <c:ptCount val="2"/>
                <c:pt idx="0">
                  <c:v>5.1</c:v>
                </c:pt>
                <c:pt idx="1">
                  <c:v>3.8</c:v>
                </c:pt>
              </c:numCache>
            </c:numRef>
          </c:val>
        </c:ser>
        <c:ser>
          <c:idx val="1"/>
          <c:order val="1"/>
          <c:tx>
            <c:strRef>
              <c:f>Sheet1!$A$3</c:f>
              <c:strCache>
                <c:ptCount val="1"/>
                <c:pt idx="0">
                  <c:v>2000s</c:v>
                </c:pt>
              </c:strCache>
            </c:strRef>
          </c:tx>
          <c:spPr>
            <a:solidFill>
              <a:srgbClr val="FF00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 Votes</c:v>
                </c:pt>
                <c:pt idx="1">
                  <c:v>% Seats</c:v>
                </c:pt>
              </c:strCache>
            </c:strRef>
          </c:cat>
          <c:val>
            <c:numRef>
              <c:f>Sheet1!$B$3:$C$3</c:f>
              <c:numCache>
                <c:formatCode>General</c:formatCode>
                <c:ptCount val="2"/>
                <c:pt idx="0">
                  <c:v>13.2</c:v>
                </c:pt>
                <c:pt idx="1">
                  <c:v>12.8</c:v>
                </c:pt>
              </c:numCache>
            </c:numRef>
          </c:val>
        </c:ser>
        <c:dLbls>
          <c:dLblPos val="inEnd"/>
          <c:showLegendKey val="0"/>
          <c:showVal val="1"/>
          <c:showCatName val="0"/>
          <c:showSerName val="0"/>
          <c:showPercent val="0"/>
          <c:showBubbleSize val="0"/>
        </c:dLbls>
        <c:gapWidth val="100"/>
        <c:overlap val="-24"/>
        <c:axId val="-724172176"/>
        <c:axId val="-724166032"/>
      </c:barChart>
      <c:catAx>
        <c:axId val="-7241721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4166032"/>
        <c:crosses val="autoZero"/>
        <c:auto val="1"/>
        <c:lblAlgn val="ctr"/>
        <c:lblOffset val="100"/>
        <c:noMultiLvlLbl val="0"/>
      </c:catAx>
      <c:valAx>
        <c:axId val="-724166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24172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Most important issue facing the</a:t>
            </a:r>
            <a:r>
              <a:rPr lang="en-US" b="1" baseline="0"/>
              <a:t> country, </a:t>
            </a:r>
            <a:r>
              <a:rPr lang="en-US" b="1"/>
              <a:t>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Sheet2!$B$2</c:f>
              <c:strCache>
                <c:ptCount val="1"/>
                <c:pt idx="0">
                  <c:v>% Clinton</c:v>
                </c:pt>
              </c:strCache>
            </c:strRef>
          </c:tx>
          <c:spPr>
            <a:solidFill>
              <a:schemeClr val="accent1">
                <a:lumMod val="75000"/>
              </a:schemeClr>
            </a:solidFill>
            <a:ln w="3175">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Sheet2!$A$3:$A$6</c:f>
              <c:strCache>
                <c:ptCount val="4"/>
                <c:pt idx="0">
                  <c:v>Immigration</c:v>
                </c:pt>
                <c:pt idx="1">
                  <c:v>Terrorism</c:v>
                </c:pt>
                <c:pt idx="2">
                  <c:v>Economy</c:v>
                </c:pt>
                <c:pt idx="3">
                  <c:v>Foreign policy</c:v>
                </c:pt>
              </c:strCache>
            </c:strRef>
          </c:cat>
          <c:val>
            <c:numRef>
              <c:f>Sheet2!$B$3:$B$6</c:f>
              <c:numCache>
                <c:formatCode>General</c:formatCode>
                <c:ptCount val="4"/>
                <c:pt idx="0">
                  <c:v>33.0</c:v>
                </c:pt>
                <c:pt idx="1">
                  <c:v>39.0</c:v>
                </c:pt>
                <c:pt idx="2">
                  <c:v>52.0</c:v>
                </c:pt>
                <c:pt idx="3">
                  <c:v>60.0</c:v>
                </c:pt>
              </c:numCache>
            </c:numRef>
          </c:val>
        </c:ser>
        <c:ser>
          <c:idx val="1"/>
          <c:order val="1"/>
          <c:tx>
            <c:strRef>
              <c:f>Sheet2!$C$2</c:f>
              <c:strCache>
                <c:ptCount val="1"/>
                <c:pt idx="0">
                  <c:v>% Trump 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Sheet2!$A$3:$A$6</c:f>
              <c:strCache>
                <c:ptCount val="4"/>
                <c:pt idx="0">
                  <c:v>Immigration</c:v>
                </c:pt>
                <c:pt idx="1">
                  <c:v>Terrorism</c:v>
                </c:pt>
                <c:pt idx="2">
                  <c:v>Economy</c:v>
                </c:pt>
                <c:pt idx="3">
                  <c:v>Foreign policy</c:v>
                </c:pt>
              </c:strCache>
            </c:strRef>
          </c:cat>
          <c:val>
            <c:numRef>
              <c:f>Sheet2!$C$3:$C$6</c:f>
              <c:numCache>
                <c:formatCode>General</c:formatCode>
                <c:ptCount val="4"/>
                <c:pt idx="0">
                  <c:v>64.0</c:v>
                </c:pt>
                <c:pt idx="1">
                  <c:v>57.0</c:v>
                </c:pt>
                <c:pt idx="2">
                  <c:v>42.0</c:v>
                </c:pt>
                <c:pt idx="3">
                  <c:v>34.0</c:v>
                </c:pt>
              </c:numCache>
            </c:numRef>
          </c:val>
        </c:ser>
        <c:dLbls>
          <c:showLegendKey val="0"/>
          <c:showVal val="0"/>
          <c:showCatName val="0"/>
          <c:showSerName val="0"/>
          <c:showPercent val="0"/>
          <c:showBubbleSize val="0"/>
        </c:dLbls>
        <c:gapWidth val="150"/>
        <c:axId val="-722141536"/>
        <c:axId val="-722137504"/>
      </c:barChart>
      <c:catAx>
        <c:axId val="-72214153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22137504"/>
        <c:crosses val="autoZero"/>
        <c:auto val="1"/>
        <c:lblAlgn val="ctr"/>
        <c:lblOffset val="100"/>
        <c:noMultiLvlLbl val="0"/>
      </c:catAx>
      <c:valAx>
        <c:axId val="-722137504"/>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141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 GOP vote US Presidential elections, 2012-2016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'Age US'!$C$2</c:f>
              <c:strCache>
                <c:ptCount val="1"/>
                <c:pt idx="0">
                  <c:v>% Trump 2016</c:v>
                </c:pt>
              </c:strCache>
            </c:strRef>
          </c:tx>
          <c:spPr>
            <a:pattFill prst="wdUpDiag">
              <a:fgClr>
                <a:srgbClr val="FF0000"/>
              </a:fgClr>
              <a:bgClr>
                <a:schemeClr val="bg1"/>
              </a:bgClr>
            </a:pattFill>
            <a:ln w="3175">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'Age US'!$A$3:$A$8</c:f>
              <c:strCache>
                <c:ptCount val="6"/>
                <c:pt idx="0">
                  <c:v>18-24</c:v>
                </c:pt>
                <c:pt idx="1">
                  <c:v>25-29</c:v>
                </c:pt>
                <c:pt idx="2">
                  <c:v>30-39</c:v>
                </c:pt>
                <c:pt idx="3">
                  <c:v>40-49</c:v>
                </c:pt>
                <c:pt idx="4">
                  <c:v>50-64</c:v>
                </c:pt>
                <c:pt idx="5">
                  <c:v>65+</c:v>
                </c:pt>
              </c:strCache>
            </c:strRef>
          </c:cat>
          <c:val>
            <c:numRef>
              <c:f>'Age US'!$C$3:$C$8</c:f>
              <c:numCache>
                <c:formatCode>General</c:formatCode>
                <c:ptCount val="6"/>
                <c:pt idx="0">
                  <c:v>35.0</c:v>
                </c:pt>
                <c:pt idx="1">
                  <c:v>39.0</c:v>
                </c:pt>
                <c:pt idx="2">
                  <c:v>40.0</c:v>
                </c:pt>
                <c:pt idx="3">
                  <c:v>49.0</c:v>
                </c:pt>
                <c:pt idx="4">
                  <c:v>53.0</c:v>
                </c:pt>
                <c:pt idx="5">
                  <c:v>52.0</c:v>
                </c:pt>
              </c:numCache>
            </c:numRef>
          </c:val>
        </c:ser>
        <c:ser>
          <c:idx val="1"/>
          <c:order val="1"/>
          <c:tx>
            <c:strRef>
              <c:f>'Age US'!$B$2</c:f>
              <c:strCache>
                <c:ptCount val="1"/>
                <c:pt idx="0">
                  <c:v>% Romney 2012</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'Age US'!$A$3:$A$8</c:f>
              <c:strCache>
                <c:ptCount val="6"/>
                <c:pt idx="0">
                  <c:v>18-24</c:v>
                </c:pt>
                <c:pt idx="1">
                  <c:v>25-29</c:v>
                </c:pt>
                <c:pt idx="2">
                  <c:v>30-39</c:v>
                </c:pt>
                <c:pt idx="3">
                  <c:v>40-49</c:v>
                </c:pt>
                <c:pt idx="4">
                  <c:v>50-64</c:v>
                </c:pt>
                <c:pt idx="5">
                  <c:v>65+</c:v>
                </c:pt>
              </c:strCache>
            </c:strRef>
          </c:cat>
          <c:val>
            <c:numRef>
              <c:f>'Age US'!$B$3:$B$8</c:f>
              <c:numCache>
                <c:formatCode>General</c:formatCode>
                <c:ptCount val="6"/>
                <c:pt idx="0">
                  <c:v>36.0</c:v>
                </c:pt>
                <c:pt idx="1">
                  <c:v>38.0</c:v>
                </c:pt>
                <c:pt idx="2">
                  <c:v>42.0</c:v>
                </c:pt>
                <c:pt idx="3">
                  <c:v>50.0</c:v>
                </c:pt>
                <c:pt idx="4">
                  <c:v>52.0</c:v>
                </c:pt>
                <c:pt idx="5">
                  <c:v>56.0</c:v>
                </c:pt>
              </c:numCache>
            </c:numRef>
          </c:val>
        </c:ser>
        <c:dLbls>
          <c:showLegendKey val="0"/>
          <c:showVal val="0"/>
          <c:showCatName val="0"/>
          <c:showSerName val="0"/>
          <c:showPercent val="0"/>
          <c:showBubbleSize val="0"/>
        </c:dLbls>
        <c:gapWidth val="150"/>
        <c:axId val="-722109952"/>
        <c:axId val="-722105920"/>
      </c:barChart>
      <c:catAx>
        <c:axId val="-72210995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CNN 2012 and</a:t>
                </a:r>
                <a:r>
                  <a:rPr lang="en-US" sz="1100" baseline="0"/>
                  <a:t> </a:t>
                </a:r>
                <a:r>
                  <a:rPr lang="en-US" sz="1100"/>
                  <a:t>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105920"/>
        <c:crosses val="autoZero"/>
        <c:auto val="1"/>
        <c:lblAlgn val="ctr"/>
        <c:lblOffset val="100"/>
        <c:noMultiLvlLbl val="0"/>
      </c:catAx>
      <c:valAx>
        <c:axId val="-722105920"/>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a:t>
                </a:r>
                <a:r>
                  <a:rPr lang="en-US" sz="1800" baseline="0" dirty="0" smtClean="0"/>
                  <a:t> vote</a:t>
                </a:r>
                <a:endParaRPr lang="en-US" sz="1800" dirty="0"/>
              </a:p>
            </c:rich>
          </c:tx>
          <c:layout>
            <c:manualLayout>
              <c:xMode val="edge"/>
              <c:yMode val="edge"/>
              <c:x val="0.0146506390509367"/>
              <c:y val="0.33102888233327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109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 vote by income US Presidential election 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'Income US'!$F$2</c:f>
              <c:strCache>
                <c:ptCount val="1"/>
                <c:pt idx="0">
                  <c:v>% Clinton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'Income US'!$E$3:$E$5</c:f>
              <c:strCache>
                <c:ptCount val="3"/>
                <c:pt idx="0">
                  <c:v>Lesss than $50K</c:v>
                </c:pt>
                <c:pt idx="1">
                  <c:v>$50-100</c:v>
                </c:pt>
                <c:pt idx="2">
                  <c:v>$100+</c:v>
                </c:pt>
              </c:strCache>
            </c:strRef>
          </c:cat>
          <c:val>
            <c:numRef>
              <c:f>'Income US'!$F$3:$F$5</c:f>
              <c:numCache>
                <c:formatCode>General</c:formatCode>
                <c:ptCount val="3"/>
                <c:pt idx="0">
                  <c:v>52.0</c:v>
                </c:pt>
                <c:pt idx="1">
                  <c:v>46.0</c:v>
                </c:pt>
                <c:pt idx="2">
                  <c:v>47.0</c:v>
                </c:pt>
              </c:numCache>
            </c:numRef>
          </c:val>
        </c:ser>
        <c:ser>
          <c:idx val="1"/>
          <c:order val="1"/>
          <c:tx>
            <c:strRef>
              <c:f>'Income US'!$G$2</c:f>
              <c:strCache>
                <c:ptCount val="1"/>
                <c:pt idx="0">
                  <c:v>% Trump 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'Income US'!$E$3:$E$5</c:f>
              <c:strCache>
                <c:ptCount val="3"/>
                <c:pt idx="0">
                  <c:v>Lesss than $50K</c:v>
                </c:pt>
                <c:pt idx="1">
                  <c:v>$50-100</c:v>
                </c:pt>
                <c:pt idx="2">
                  <c:v>$100+</c:v>
                </c:pt>
              </c:strCache>
            </c:strRef>
          </c:cat>
          <c:val>
            <c:numRef>
              <c:f>'Income US'!$G$3:$G$5</c:f>
              <c:numCache>
                <c:formatCode>General</c:formatCode>
                <c:ptCount val="3"/>
                <c:pt idx="0">
                  <c:v>41.0</c:v>
                </c:pt>
                <c:pt idx="1">
                  <c:v>50.0</c:v>
                </c:pt>
                <c:pt idx="2">
                  <c:v>48.0</c:v>
                </c:pt>
              </c:numCache>
            </c:numRef>
          </c:val>
        </c:ser>
        <c:dLbls>
          <c:showLegendKey val="0"/>
          <c:showVal val="0"/>
          <c:showCatName val="0"/>
          <c:showSerName val="0"/>
          <c:showPercent val="0"/>
          <c:showBubbleSize val="0"/>
        </c:dLbls>
        <c:gapWidth val="150"/>
        <c:axId val="-722954800"/>
        <c:axId val="-769236320"/>
      </c:barChart>
      <c:catAx>
        <c:axId val="-72295480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9236320"/>
        <c:crosses val="autoZero"/>
        <c:auto val="1"/>
        <c:lblAlgn val="ctr"/>
        <c:lblOffset val="100"/>
        <c:noMultiLvlLbl val="0"/>
      </c:catAx>
      <c:valAx>
        <c:axId val="-769236320"/>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Vote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954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 vote US Presidential elections, 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Sheet4!$G$2</c:f>
              <c:strCache>
                <c:ptCount val="1"/>
                <c:pt idx="0">
                  <c:v>% Clinton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Sheet4!$F$3:$F$6</c:f>
              <c:strCache>
                <c:ptCount val="4"/>
                <c:pt idx="0">
                  <c:v>High school or less</c:v>
                </c:pt>
                <c:pt idx="1">
                  <c:v>Some oollege</c:v>
                </c:pt>
                <c:pt idx="2">
                  <c:v>College graduate</c:v>
                </c:pt>
                <c:pt idx="3">
                  <c:v>Postgraduate</c:v>
                </c:pt>
              </c:strCache>
            </c:strRef>
          </c:cat>
          <c:val>
            <c:numRef>
              <c:f>Sheet4!$G$3:$G$6</c:f>
              <c:numCache>
                <c:formatCode>General</c:formatCode>
                <c:ptCount val="4"/>
                <c:pt idx="0">
                  <c:v>45.0</c:v>
                </c:pt>
                <c:pt idx="1">
                  <c:v>43.0</c:v>
                </c:pt>
                <c:pt idx="2">
                  <c:v>49.0</c:v>
                </c:pt>
                <c:pt idx="3">
                  <c:v>58.0</c:v>
                </c:pt>
              </c:numCache>
            </c:numRef>
          </c:val>
        </c:ser>
        <c:ser>
          <c:idx val="1"/>
          <c:order val="1"/>
          <c:tx>
            <c:strRef>
              <c:f>Sheet4!$H$2</c:f>
              <c:strCache>
                <c:ptCount val="1"/>
                <c:pt idx="0">
                  <c:v>% Trump 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Sheet4!$F$3:$F$6</c:f>
              <c:strCache>
                <c:ptCount val="4"/>
                <c:pt idx="0">
                  <c:v>High school or less</c:v>
                </c:pt>
                <c:pt idx="1">
                  <c:v>Some oollege</c:v>
                </c:pt>
                <c:pt idx="2">
                  <c:v>College graduate</c:v>
                </c:pt>
                <c:pt idx="3">
                  <c:v>Postgraduate</c:v>
                </c:pt>
              </c:strCache>
            </c:strRef>
          </c:cat>
          <c:val>
            <c:numRef>
              <c:f>Sheet4!$H$3:$H$6</c:f>
              <c:numCache>
                <c:formatCode>General</c:formatCode>
                <c:ptCount val="4"/>
                <c:pt idx="0">
                  <c:v>51.0</c:v>
                </c:pt>
                <c:pt idx="1">
                  <c:v>52.0</c:v>
                </c:pt>
                <c:pt idx="2">
                  <c:v>45.0</c:v>
                </c:pt>
                <c:pt idx="3">
                  <c:v>37.0</c:v>
                </c:pt>
              </c:numCache>
            </c:numRef>
          </c:val>
        </c:ser>
        <c:dLbls>
          <c:showLegendKey val="0"/>
          <c:showVal val="0"/>
          <c:showCatName val="0"/>
          <c:showSerName val="0"/>
          <c:showPercent val="0"/>
          <c:showBubbleSize val="0"/>
        </c:dLbls>
        <c:gapWidth val="150"/>
        <c:axId val="-722924368"/>
        <c:axId val="-722920336"/>
      </c:barChart>
      <c:catAx>
        <c:axId val="-72292436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CNN 2012 and</a:t>
                </a:r>
                <a:r>
                  <a:rPr lang="en-US" sz="1100" baseline="0"/>
                  <a:t> </a:t>
                </a:r>
                <a:r>
                  <a:rPr lang="en-US" sz="1100"/>
                  <a:t>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920336"/>
        <c:crosses val="autoZero"/>
        <c:auto val="1"/>
        <c:lblAlgn val="ctr"/>
        <c:lblOffset val="100"/>
        <c:noMultiLvlLbl val="0"/>
      </c:catAx>
      <c:valAx>
        <c:axId val="-722920336"/>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Vote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924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 GOP vote US Presidential elections, 2012-2016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Sheet4!$B$2</c:f>
              <c:strCache>
                <c:ptCount val="1"/>
                <c:pt idx="0">
                  <c:v>% Romney 2012</c:v>
                </c:pt>
              </c:strCache>
            </c:strRef>
          </c:tx>
          <c:spPr>
            <a:pattFill prst="wdUpDiag">
              <a:fgClr>
                <a:srgbClr val="FF0000"/>
              </a:fgClr>
              <a:bgClr>
                <a:schemeClr val="bg1"/>
              </a:bgClr>
            </a:pattFill>
            <a:ln w="3175">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Sheet4!$A$3:$A$6</c:f>
              <c:strCache>
                <c:ptCount val="4"/>
                <c:pt idx="0">
                  <c:v>High school or less</c:v>
                </c:pt>
                <c:pt idx="1">
                  <c:v>Some oollege</c:v>
                </c:pt>
                <c:pt idx="2">
                  <c:v>College graduate</c:v>
                </c:pt>
                <c:pt idx="3">
                  <c:v>Postgraduate</c:v>
                </c:pt>
              </c:strCache>
            </c:strRef>
          </c:cat>
          <c:val>
            <c:numRef>
              <c:f>Sheet4!$B$3:$B$6</c:f>
              <c:numCache>
                <c:formatCode>General</c:formatCode>
                <c:ptCount val="4"/>
                <c:pt idx="0">
                  <c:v>48.0</c:v>
                </c:pt>
                <c:pt idx="1">
                  <c:v>48.0</c:v>
                </c:pt>
                <c:pt idx="2">
                  <c:v>51.0</c:v>
                </c:pt>
                <c:pt idx="3">
                  <c:v>42.0</c:v>
                </c:pt>
              </c:numCache>
            </c:numRef>
          </c:val>
        </c:ser>
        <c:ser>
          <c:idx val="1"/>
          <c:order val="1"/>
          <c:tx>
            <c:strRef>
              <c:f>Sheet4!$C$2</c:f>
              <c:strCache>
                <c:ptCount val="1"/>
                <c:pt idx="0">
                  <c:v>% Trump 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Sheet4!$A$3:$A$6</c:f>
              <c:strCache>
                <c:ptCount val="4"/>
                <c:pt idx="0">
                  <c:v>High school or less</c:v>
                </c:pt>
                <c:pt idx="1">
                  <c:v>Some oollege</c:v>
                </c:pt>
                <c:pt idx="2">
                  <c:v>College graduate</c:v>
                </c:pt>
                <c:pt idx="3">
                  <c:v>Postgraduate</c:v>
                </c:pt>
              </c:strCache>
            </c:strRef>
          </c:cat>
          <c:val>
            <c:numRef>
              <c:f>Sheet4!$C$3:$C$6</c:f>
              <c:numCache>
                <c:formatCode>General</c:formatCode>
                <c:ptCount val="4"/>
                <c:pt idx="0">
                  <c:v>51.0</c:v>
                </c:pt>
                <c:pt idx="1">
                  <c:v>52.0</c:v>
                </c:pt>
                <c:pt idx="2">
                  <c:v>45.0</c:v>
                </c:pt>
                <c:pt idx="3">
                  <c:v>37.0</c:v>
                </c:pt>
              </c:numCache>
            </c:numRef>
          </c:val>
        </c:ser>
        <c:dLbls>
          <c:showLegendKey val="0"/>
          <c:showVal val="0"/>
          <c:showCatName val="0"/>
          <c:showSerName val="0"/>
          <c:showPercent val="0"/>
          <c:showBubbleSize val="0"/>
        </c:dLbls>
        <c:gapWidth val="150"/>
        <c:axId val="-722075696"/>
        <c:axId val="-722071936"/>
      </c:barChart>
      <c:catAx>
        <c:axId val="-72207569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CNN 2012 and</a:t>
                </a:r>
                <a:r>
                  <a:rPr lang="en-US" sz="1100" baseline="0"/>
                  <a:t> </a:t>
                </a:r>
                <a:r>
                  <a:rPr lang="en-US" sz="1100"/>
                  <a:t>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071936"/>
        <c:crosses val="autoZero"/>
        <c:auto val="1"/>
        <c:lblAlgn val="ctr"/>
        <c:lblOffset val="100"/>
        <c:noMultiLvlLbl val="0"/>
      </c:catAx>
      <c:valAx>
        <c:axId val="-722071936"/>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a:t>
                </a:r>
                <a:r>
                  <a:rPr lang="en-US" baseline="0" dirty="0" smtClean="0"/>
                  <a:t> vote</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2075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 GOP vote US Presidential elections, 2012-2016</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'Income US'!$B$2</c:f>
              <c:strCache>
                <c:ptCount val="1"/>
                <c:pt idx="0">
                  <c:v>% Romney 2012</c:v>
                </c:pt>
              </c:strCache>
            </c:strRef>
          </c:tx>
          <c:spPr>
            <a:pattFill prst="wdUpDiag">
              <a:fgClr>
                <a:srgbClr val="FF0000"/>
              </a:fgClr>
              <a:bgClr>
                <a:schemeClr val="bg1"/>
              </a:bgClr>
            </a:pattFill>
            <a:ln w="3175">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'Income US'!$A$3:$A$5</c:f>
              <c:strCache>
                <c:ptCount val="3"/>
                <c:pt idx="0">
                  <c:v>Lesss than $50K</c:v>
                </c:pt>
                <c:pt idx="1">
                  <c:v>$50-100</c:v>
                </c:pt>
                <c:pt idx="2">
                  <c:v>$100+</c:v>
                </c:pt>
              </c:strCache>
            </c:strRef>
          </c:cat>
          <c:val>
            <c:numRef>
              <c:f>'Income US'!$B$3:$B$5</c:f>
              <c:numCache>
                <c:formatCode>General</c:formatCode>
                <c:ptCount val="3"/>
                <c:pt idx="0">
                  <c:v>38.0</c:v>
                </c:pt>
                <c:pt idx="1">
                  <c:v>52.0</c:v>
                </c:pt>
                <c:pt idx="2">
                  <c:v>54.0</c:v>
                </c:pt>
              </c:numCache>
            </c:numRef>
          </c:val>
        </c:ser>
        <c:ser>
          <c:idx val="1"/>
          <c:order val="1"/>
          <c:tx>
            <c:strRef>
              <c:f>'Income US'!$C$2</c:f>
              <c:strCache>
                <c:ptCount val="1"/>
                <c:pt idx="0">
                  <c:v>% Trump 2016</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'Income US'!$A$3:$A$5</c:f>
              <c:strCache>
                <c:ptCount val="3"/>
                <c:pt idx="0">
                  <c:v>Lesss than $50K</c:v>
                </c:pt>
                <c:pt idx="1">
                  <c:v>$50-100</c:v>
                </c:pt>
                <c:pt idx="2">
                  <c:v>$100+</c:v>
                </c:pt>
              </c:strCache>
            </c:strRef>
          </c:cat>
          <c:val>
            <c:numRef>
              <c:f>'Income US'!$C$3:$C$5</c:f>
              <c:numCache>
                <c:formatCode>General</c:formatCode>
                <c:ptCount val="3"/>
                <c:pt idx="0">
                  <c:v>41.0</c:v>
                </c:pt>
                <c:pt idx="1">
                  <c:v>50.0</c:v>
                </c:pt>
                <c:pt idx="2">
                  <c:v>48.0</c:v>
                </c:pt>
              </c:numCache>
            </c:numRef>
          </c:val>
        </c:ser>
        <c:dLbls>
          <c:showLegendKey val="0"/>
          <c:showVal val="0"/>
          <c:showCatName val="0"/>
          <c:showSerName val="0"/>
          <c:showPercent val="0"/>
          <c:showBubbleSize val="0"/>
        </c:dLbls>
        <c:gapWidth val="150"/>
        <c:axId val="-723071952"/>
        <c:axId val="-723067920"/>
      </c:barChart>
      <c:catAx>
        <c:axId val="-72307195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Sources: CNN 2012 and</a:t>
                </a:r>
                <a:r>
                  <a:rPr lang="en-US" sz="1100" baseline="0"/>
                  <a:t> </a:t>
                </a:r>
                <a:r>
                  <a:rPr lang="en-US" sz="1100"/>
                  <a:t>2016 US Exit Poll (N. 23,583)</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3067920"/>
        <c:crosses val="autoZero"/>
        <c:auto val="1"/>
        <c:lblAlgn val="ctr"/>
        <c:lblOffset val="100"/>
        <c:noMultiLvlLbl val="0"/>
      </c:catAx>
      <c:valAx>
        <c:axId val="-723067920"/>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smtClean="0"/>
                  <a:t>% Vote</a:t>
                </a:r>
                <a:endParaRPr lang="en-US" sz="1200" dirty="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23071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0.05785</cdr:x>
      <cdr:y>0.32466</cdr:y>
    </cdr:from>
    <cdr:to>
      <cdr:x>0.98573</cdr:x>
      <cdr:y>0.32466</cdr:y>
    </cdr:to>
    <cdr:cxnSp macro="">
      <cdr:nvCxnSpPr>
        <cdr:cNvPr id="3" name="Straight Connector 2"/>
        <cdr:cNvCxnSpPr/>
      </cdr:nvCxnSpPr>
      <cdr:spPr>
        <a:xfrm xmlns:a="http://schemas.openxmlformats.org/drawingml/2006/main">
          <a:off x="651933" y="1693957"/>
          <a:ext cx="10456432" cy="0"/>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EB68C6-3C5C-5B45-832F-E6DB74C5F676}" type="datetimeFigureOut">
              <a:rPr lang="en-US" smtClean="0"/>
              <a:t>11/14/16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001D23-E7A0-B545-AB80-364021BFB76F}" type="slidenum">
              <a:rPr lang="en-US" smtClean="0"/>
              <a:t>‹#›</a:t>
            </a:fld>
            <a:endParaRPr lang="en-US"/>
          </a:p>
        </p:txBody>
      </p:sp>
    </p:spTree>
    <p:extLst>
      <p:ext uri="{BB962C8B-B14F-4D97-AF65-F5344CB8AC3E}">
        <p14:creationId xmlns:p14="http://schemas.microsoft.com/office/powerpoint/2010/main" val="1989339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62101-F3F5-2145-B7C5-6446C50E62A6}" type="datetimeFigureOut">
              <a:rPr lang="en-US" smtClean="0"/>
              <a:t>11/14/16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D9146-5FC4-584F-B1BD-C6F590343FF1}" type="slidenum">
              <a:rPr lang="en-US" smtClean="0"/>
              <a:t>‹#›</a:t>
            </a:fld>
            <a:endParaRPr lang="en-US"/>
          </a:p>
        </p:txBody>
      </p:sp>
    </p:spTree>
    <p:extLst>
      <p:ext uri="{BB962C8B-B14F-4D97-AF65-F5344CB8AC3E}">
        <p14:creationId xmlns:p14="http://schemas.microsoft.com/office/powerpoint/2010/main" val="115506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D9146-5FC4-584F-B1BD-C6F590343FF1}" type="slidenum">
              <a:rPr lang="en-US" smtClean="0"/>
              <a:t>11</a:t>
            </a:fld>
            <a:endParaRPr lang="en-US"/>
          </a:p>
        </p:txBody>
      </p:sp>
    </p:spTree>
    <p:extLst>
      <p:ext uri="{BB962C8B-B14F-4D97-AF65-F5344CB8AC3E}">
        <p14:creationId xmlns:p14="http://schemas.microsoft.com/office/powerpoint/2010/main" val="12031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8B55BC-9516-F442-8F3F-BC9E26FD5ECF}"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188100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B55BC-9516-F442-8F3F-BC9E26FD5ECF}"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12240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B55BC-9516-F442-8F3F-BC9E26FD5ECF}"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204913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8B55BC-9516-F442-8F3F-BC9E26FD5ECF}"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31512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8B55BC-9516-F442-8F3F-BC9E26FD5ECF}" type="datetimeFigureOut">
              <a:rPr lang="en-US" smtClean="0"/>
              <a:t>11/14/16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60773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8B55BC-9516-F442-8F3F-BC9E26FD5ECF}"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84145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8B55BC-9516-F442-8F3F-BC9E26FD5ECF}" type="datetimeFigureOut">
              <a:rPr lang="en-US" smtClean="0"/>
              <a:t>11/14/16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107806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8B55BC-9516-F442-8F3F-BC9E26FD5ECF}" type="datetimeFigureOut">
              <a:rPr lang="en-US" smtClean="0"/>
              <a:t>11/14/16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73111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8B55BC-9516-F442-8F3F-BC9E26FD5ECF}" type="datetimeFigureOut">
              <a:rPr lang="en-US" smtClean="0"/>
              <a:t>11/14/16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201747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B55BC-9516-F442-8F3F-BC9E26FD5ECF}"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104377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B55BC-9516-F442-8F3F-BC9E26FD5ECF}" type="datetimeFigureOut">
              <a:rPr lang="en-US" smtClean="0"/>
              <a:t>11/14/16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1D1F2E-2DEC-2F48-BFD6-4261BF1D4301}" type="slidenum">
              <a:rPr lang="en-US" smtClean="0"/>
              <a:t>‹#›</a:t>
            </a:fld>
            <a:endParaRPr lang="en-US"/>
          </a:p>
        </p:txBody>
      </p:sp>
    </p:spTree>
    <p:extLst>
      <p:ext uri="{BB962C8B-B14F-4D97-AF65-F5344CB8AC3E}">
        <p14:creationId xmlns:p14="http://schemas.microsoft.com/office/powerpoint/2010/main" val="2133308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B55BC-9516-F442-8F3F-BC9E26FD5ECF}" type="datetimeFigureOut">
              <a:rPr lang="en-US" smtClean="0"/>
              <a:t>11/14/16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D1F2E-2DEC-2F48-BFD6-4261BF1D4301}" type="slidenum">
              <a:rPr lang="en-US" smtClean="0"/>
              <a:t>‹#›</a:t>
            </a:fld>
            <a:endParaRPr lang="en-US"/>
          </a:p>
        </p:txBody>
      </p:sp>
    </p:spTree>
    <p:extLst>
      <p:ext uri="{BB962C8B-B14F-4D97-AF65-F5344CB8AC3E}">
        <p14:creationId xmlns:p14="http://schemas.microsoft.com/office/powerpoint/2010/main" val="1079950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pippanorris.com/" TargetMode="Externa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14438"/>
            <a:ext cx="9144000" cy="2387600"/>
          </a:xfrm>
        </p:spPr>
        <p:txBody>
          <a:bodyPr>
            <a:normAutofit/>
          </a:bodyPr>
          <a:lstStyle/>
          <a:p>
            <a:r>
              <a:rPr lang="en-US" sz="4800" dirty="0" smtClean="0"/>
              <a:t>The populist threat to liberal democracy</a:t>
            </a:r>
            <a:endParaRPr lang="en-US" sz="4800" dirty="0"/>
          </a:p>
        </p:txBody>
      </p:sp>
      <p:sp>
        <p:nvSpPr>
          <p:cNvPr id="3" name="Subtitle 2"/>
          <p:cNvSpPr>
            <a:spLocks noGrp="1"/>
          </p:cNvSpPr>
          <p:nvPr>
            <p:ph type="subTitle" idx="1"/>
          </p:nvPr>
        </p:nvSpPr>
        <p:spPr>
          <a:xfrm>
            <a:off x="1523999" y="3602038"/>
            <a:ext cx="9144000" cy="1655762"/>
          </a:xfrm>
        </p:spPr>
        <p:txBody>
          <a:bodyPr>
            <a:normAutofit fontScale="62500" lnSpcReduction="20000"/>
          </a:bodyPr>
          <a:lstStyle/>
          <a:p>
            <a:r>
              <a:rPr lang="en-US" sz="4000" b="1" dirty="0" smtClean="0"/>
              <a:t>Pippa Norris</a:t>
            </a:r>
          </a:p>
          <a:p>
            <a:r>
              <a:rPr lang="en-US" sz="2800" b="1" dirty="0" smtClean="0"/>
              <a:t>Harvard and Sydney </a:t>
            </a:r>
            <a:r>
              <a:rPr lang="en-US" sz="2800" b="1" dirty="0" smtClean="0"/>
              <a:t>Universities</a:t>
            </a:r>
          </a:p>
          <a:p>
            <a:r>
              <a:rPr lang="en-US" sz="2800" b="1" dirty="0" smtClean="0">
                <a:hlinkClick r:id="rId2"/>
              </a:rPr>
              <a:t>www.pippanorris.com</a:t>
            </a:r>
            <a:r>
              <a:rPr lang="en-US" sz="2800" b="1" smtClean="0"/>
              <a:t> </a:t>
            </a:r>
          </a:p>
          <a:p>
            <a:endParaRPr lang="en-US" sz="2800" b="1" dirty="0" smtClean="0"/>
          </a:p>
          <a:p>
            <a:r>
              <a:rPr lang="en-US" sz="1800" b="1" i="1" dirty="0" smtClean="0"/>
              <a:t>CES Summit </a:t>
            </a:r>
            <a:r>
              <a:rPr lang="en-US" sz="1800" b="1" i="1" dirty="0"/>
              <a:t>on the Future of </a:t>
            </a:r>
            <a:r>
              <a:rPr lang="en-US" sz="1800" b="1" i="1" dirty="0" smtClean="0"/>
              <a:t>Europe: The Forces of Disunion, </a:t>
            </a:r>
            <a:endParaRPr lang="en-US" sz="1800" b="1" i="1" dirty="0"/>
          </a:p>
        </p:txBody>
      </p:sp>
      <p:pic>
        <p:nvPicPr>
          <p:cNvPr id="5" name="Picture 4"/>
          <p:cNvPicPr>
            <a:picLocks noChangeAspect="1"/>
          </p:cNvPicPr>
          <p:nvPr/>
        </p:nvPicPr>
        <p:blipFill>
          <a:blip r:embed="rId3"/>
          <a:stretch>
            <a:fillRect/>
          </a:stretch>
        </p:blipFill>
        <p:spPr>
          <a:xfrm>
            <a:off x="4977160" y="0"/>
            <a:ext cx="2237677" cy="1678258"/>
          </a:xfrm>
          <a:prstGeom prst="rect">
            <a:avLst/>
          </a:prstGeom>
        </p:spPr>
      </p:pic>
    </p:spTree>
    <p:extLst>
      <p:ext uri="{BB962C8B-B14F-4D97-AF65-F5344CB8AC3E}">
        <p14:creationId xmlns:p14="http://schemas.microsoft.com/office/powerpoint/2010/main" val="615504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en-US" dirty="0" smtClean="0"/>
              <a:t>Explaining </a:t>
            </a:r>
            <a:r>
              <a:rPr lang="en-US" altLang="en-US" dirty="0"/>
              <a:t>populism: Economic insecurity</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a:buChar char="•"/>
              <a:defRPr/>
            </a:pPr>
            <a:r>
              <a:rPr lang="en-US" dirty="0" smtClean="0"/>
              <a:t>1950s and 1960s Seymour Martin </a:t>
            </a:r>
            <a:r>
              <a:rPr lang="en-US" dirty="0" err="1" smtClean="0"/>
              <a:t>Lipset</a:t>
            </a:r>
            <a:r>
              <a:rPr lang="en-US" dirty="0" smtClean="0"/>
              <a:t> and Daniel Bell Fascism in Weimar Germany, </a:t>
            </a:r>
            <a:r>
              <a:rPr lang="en-US" dirty="0" err="1" smtClean="0"/>
              <a:t>Poujadism</a:t>
            </a:r>
            <a:r>
              <a:rPr lang="en-US" dirty="0" smtClean="0"/>
              <a:t> in France, McCarthyism in the US</a:t>
            </a:r>
          </a:p>
          <a:p>
            <a:pPr fontAlgn="auto">
              <a:spcAft>
                <a:spcPts val="0"/>
              </a:spcAft>
              <a:buFont typeface="Arial"/>
              <a:buChar char="•"/>
              <a:defRPr/>
            </a:pPr>
            <a:r>
              <a:rPr lang="en-US" dirty="0" smtClean="0"/>
              <a:t>Authoritarian reaction against modernity by petite bourgeoisie fearing downward mobility squeezed between big business and organized labor</a:t>
            </a:r>
          </a:p>
          <a:p>
            <a:pPr fontAlgn="auto">
              <a:spcAft>
                <a:spcPts val="0"/>
              </a:spcAft>
              <a:buFont typeface="Arial"/>
              <a:buChar char="•"/>
              <a:defRPr/>
            </a:pPr>
            <a:r>
              <a:rPr lang="en-US" dirty="0" smtClean="0"/>
              <a:t>Today emergence of new under-class in global markets, low-skilled, low-wages, benefit-dependent, poor job security, vulnerable to social risks</a:t>
            </a:r>
          </a:p>
          <a:p>
            <a:pPr fontAlgn="auto">
              <a:spcAft>
                <a:spcPts val="0"/>
              </a:spcAft>
              <a:buFont typeface="Arial"/>
              <a:buChar char="•"/>
              <a:defRPr/>
            </a:pPr>
            <a:r>
              <a:rPr lang="en-US" dirty="0" smtClean="0"/>
              <a:t>Evidence: (</a:t>
            </a:r>
            <a:r>
              <a:rPr lang="en-US" dirty="0" err="1" smtClean="0"/>
              <a:t>i</a:t>
            </a:r>
            <a:r>
              <a:rPr lang="en-US" dirty="0" smtClean="0"/>
              <a:t>) absolute inequality (ii) relative inequality (iii) socio-tropic conditions</a:t>
            </a:r>
          </a:p>
          <a:p>
            <a:pPr fontAlgn="auto">
              <a:spcAft>
                <a:spcPts val="0"/>
              </a:spcAft>
              <a:buFont typeface="Arial"/>
              <a:buChar char="•"/>
              <a:defRPr/>
            </a:pPr>
            <a:r>
              <a:rPr lang="en-US" dirty="0" smtClean="0"/>
              <a:t>If absolute inequality, at micro-level </a:t>
            </a:r>
            <a:r>
              <a:rPr lang="en-US" b="1" dirty="0" smtClean="0"/>
              <a:t>populist support should be concentrated among economically marginalized - unskilled workers, those lacking college degrees, unemployed, welfare dependent, and with subjective feelings of economic insecurity</a:t>
            </a:r>
          </a:p>
          <a:p>
            <a:pPr fontAlgn="auto">
              <a:spcAft>
                <a:spcPts val="0"/>
              </a:spcAft>
              <a:buFont typeface="Arial"/>
              <a:buChar char="•"/>
              <a:defRPr/>
            </a:pPr>
            <a:r>
              <a:rPr lang="en-US" b="1" dirty="0" smtClean="0"/>
              <a:t>Period effects should be observed around 2008 recession</a:t>
            </a:r>
          </a:p>
        </p:txBody>
      </p:sp>
    </p:spTree>
    <p:extLst>
      <p:ext uri="{BB962C8B-B14F-4D97-AF65-F5344CB8AC3E}">
        <p14:creationId xmlns:p14="http://schemas.microsoft.com/office/powerpoint/2010/main" val="1160102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a:t>Explaining populism: Cultural backlash</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a:buChar char="•"/>
              <a:defRPr/>
            </a:pPr>
            <a:r>
              <a:rPr lang="en-US" dirty="0" smtClean="0"/>
              <a:t>Rise of progressive values during the 1970s, especially among younger cohorts and college educated in Western societies</a:t>
            </a:r>
          </a:p>
          <a:p>
            <a:pPr>
              <a:defRPr/>
            </a:pPr>
            <a:r>
              <a:rPr lang="en-US" dirty="0" smtClean="0"/>
              <a:t>Value secular, cosmopolitan, open-mindedness towards diversity of lifestyles, support for international cooperation and global governance, </a:t>
            </a:r>
            <a:r>
              <a:rPr lang="en-US" dirty="0"/>
              <a:t>diverse forms of sexuality and gender identities, LGBT rights, same sex </a:t>
            </a:r>
            <a:r>
              <a:rPr lang="en-US" dirty="0" smtClean="0"/>
              <a:t>marriage</a:t>
            </a:r>
          </a:p>
          <a:p>
            <a:pPr fontAlgn="auto">
              <a:spcAft>
                <a:spcPts val="0"/>
              </a:spcAft>
              <a:buFont typeface="Arial"/>
              <a:buChar char="•"/>
              <a:defRPr/>
            </a:pPr>
            <a:r>
              <a:rPr lang="en-US" dirty="0"/>
              <a:t>C</a:t>
            </a:r>
            <a:r>
              <a:rPr lang="en-US" dirty="0" smtClean="0"/>
              <a:t>atalyzed a cultural backlash among traditionalists – a tipping point threatens the once predominant values and status of several sectors – older generations, men, white population - on issues such as faith, family, patriotism, and nationalism.</a:t>
            </a:r>
          </a:p>
          <a:p>
            <a:pPr fontAlgn="auto">
              <a:spcAft>
                <a:spcPts val="0"/>
              </a:spcAft>
              <a:buFont typeface="Arial"/>
              <a:buChar char="•"/>
              <a:defRPr/>
            </a:pPr>
            <a:r>
              <a:rPr lang="en-US" dirty="0" smtClean="0"/>
              <a:t>If so, at micro-level, </a:t>
            </a:r>
            <a:r>
              <a:rPr lang="en-US" b="1" dirty="0" smtClean="0"/>
              <a:t>populism should be predicted by generation/birth cohort, plus religiosity, education and sex – as well as by traditional attitudes and authoritarian values </a:t>
            </a:r>
          </a:p>
          <a:p>
            <a:pPr fontAlgn="auto">
              <a:spcAft>
                <a:spcPts val="0"/>
              </a:spcAft>
              <a:buFont typeface="Arial"/>
              <a:buChar char="•"/>
              <a:defRPr/>
            </a:pPr>
            <a:r>
              <a:rPr lang="en-US" b="1" dirty="0" smtClean="0"/>
              <a:t>Cohort effects should be observed in trends over time</a:t>
            </a:r>
            <a:endParaRPr lang="en-US" b="1" dirty="0"/>
          </a:p>
        </p:txBody>
      </p:sp>
    </p:spTree>
    <p:extLst>
      <p:ext uri="{BB962C8B-B14F-4D97-AF65-F5344CB8AC3E}">
        <p14:creationId xmlns:p14="http://schemas.microsoft.com/office/powerpoint/2010/main" val="847039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Evidence in Europe</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589467" y="372534"/>
            <a:ext cx="2856088" cy="2142066"/>
          </a:xfrm>
          <a:prstGeom prst="rect">
            <a:avLst/>
          </a:prstGeom>
        </p:spPr>
      </p:pic>
    </p:spTree>
    <p:extLst>
      <p:ext uri="{BB962C8B-B14F-4D97-AF65-F5344CB8AC3E}">
        <p14:creationId xmlns:p14="http://schemas.microsoft.com/office/powerpoint/2010/main" val="1973459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gaps in voting for populism in Europe</a:t>
            </a:r>
            <a:endParaRPr lang="en-US" dirty="0"/>
          </a:p>
        </p:txBody>
      </p:sp>
      <p:pic>
        <p:nvPicPr>
          <p:cNvPr id="3" name="Picture 2"/>
          <p:cNvPicPr>
            <a:picLocks noChangeAspect="1"/>
          </p:cNvPicPr>
          <p:nvPr/>
        </p:nvPicPr>
        <p:blipFill>
          <a:blip r:embed="rId2"/>
          <a:stretch>
            <a:fillRect/>
          </a:stretch>
        </p:blipFill>
        <p:spPr>
          <a:xfrm>
            <a:off x="491067" y="1863058"/>
            <a:ext cx="10718800" cy="4994942"/>
          </a:xfrm>
          <a:prstGeom prst="rect">
            <a:avLst/>
          </a:prstGeom>
        </p:spPr>
      </p:pic>
    </p:spTree>
    <p:extLst>
      <p:ext uri="{BB962C8B-B14F-4D97-AF65-F5344CB8AC3E}">
        <p14:creationId xmlns:p14="http://schemas.microsoft.com/office/powerpoint/2010/main" val="2130254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gaps in partisanship in Europe</a:t>
            </a:r>
            <a:endParaRPr lang="en-US" dirty="0"/>
          </a:p>
        </p:txBody>
      </p:sp>
      <p:pic>
        <p:nvPicPr>
          <p:cNvPr id="11" name="Picture 10"/>
          <p:cNvPicPr>
            <a:picLocks noChangeAspect="1"/>
          </p:cNvPicPr>
          <p:nvPr/>
        </p:nvPicPr>
        <p:blipFill>
          <a:blip r:embed="rId2"/>
          <a:stretch>
            <a:fillRect/>
          </a:stretch>
        </p:blipFill>
        <p:spPr>
          <a:xfrm>
            <a:off x="719668" y="1907394"/>
            <a:ext cx="10938932" cy="4557477"/>
          </a:xfrm>
          <a:prstGeom prst="rect">
            <a:avLst/>
          </a:prstGeom>
        </p:spPr>
      </p:pic>
      <p:sp>
        <p:nvSpPr>
          <p:cNvPr id="12" name="TextBox 11"/>
          <p:cNvSpPr txBox="1"/>
          <p:nvPr/>
        </p:nvSpPr>
        <p:spPr>
          <a:xfrm>
            <a:off x="3421644" y="6464871"/>
            <a:ext cx="5801193" cy="369332"/>
          </a:xfrm>
          <a:prstGeom prst="rect">
            <a:avLst/>
          </a:prstGeom>
          <a:noFill/>
        </p:spPr>
        <p:txBody>
          <a:bodyPr wrap="square" rtlCol="0">
            <a:spAutoFit/>
          </a:bodyPr>
          <a:lstStyle/>
          <a:p>
            <a:pPr algn="ctr"/>
            <a:r>
              <a:rPr lang="en-US" b="1" dirty="0" smtClean="0"/>
              <a:t>Source:</a:t>
            </a:r>
            <a:r>
              <a:rPr lang="en-US" dirty="0" smtClean="0"/>
              <a:t> Pooled European Social Survey 1-6</a:t>
            </a:r>
            <a:endParaRPr lang="en-US" dirty="0"/>
          </a:p>
        </p:txBody>
      </p:sp>
    </p:spTree>
    <p:extLst>
      <p:ext uri="{BB962C8B-B14F-4D97-AF65-F5344CB8AC3E}">
        <p14:creationId xmlns:p14="http://schemas.microsoft.com/office/powerpoint/2010/main" val="1994533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gaps in anti-immigrant attitudes</a:t>
            </a:r>
            <a:endParaRPr lang="en-US" dirty="0"/>
          </a:p>
        </p:txBody>
      </p:sp>
      <p:pic>
        <p:nvPicPr>
          <p:cNvPr id="3" name="Picture 2"/>
          <p:cNvPicPr>
            <a:picLocks noChangeAspect="1"/>
          </p:cNvPicPr>
          <p:nvPr/>
        </p:nvPicPr>
        <p:blipFill>
          <a:blip r:embed="rId2"/>
          <a:stretch>
            <a:fillRect/>
          </a:stretch>
        </p:blipFill>
        <p:spPr>
          <a:xfrm>
            <a:off x="516468" y="1912725"/>
            <a:ext cx="10583332" cy="4386475"/>
          </a:xfrm>
          <a:prstGeom prst="rect">
            <a:avLst/>
          </a:prstGeom>
        </p:spPr>
      </p:pic>
      <p:sp>
        <p:nvSpPr>
          <p:cNvPr id="4" name="TextBox 3"/>
          <p:cNvSpPr txBox="1"/>
          <p:nvPr/>
        </p:nvSpPr>
        <p:spPr>
          <a:xfrm>
            <a:off x="3387778" y="6280880"/>
            <a:ext cx="5801193" cy="369332"/>
          </a:xfrm>
          <a:prstGeom prst="rect">
            <a:avLst/>
          </a:prstGeom>
          <a:noFill/>
        </p:spPr>
        <p:txBody>
          <a:bodyPr wrap="square" rtlCol="0">
            <a:spAutoFit/>
          </a:bodyPr>
          <a:lstStyle/>
          <a:p>
            <a:pPr algn="ctr"/>
            <a:r>
              <a:rPr lang="en-US" b="1" dirty="0" smtClean="0"/>
              <a:t>Source:</a:t>
            </a:r>
            <a:r>
              <a:rPr lang="en-US" dirty="0" smtClean="0"/>
              <a:t> Pooled European Social Survey 1-6</a:t>
            </a:r>
            <a:endParaRPr lang="en-US" dirty="0"/>
          </a:p>
        </p:txBody>
      </p:sp>
    </p:spTree>
    <p:extLst>
      <p:ext uri="{BB962C8B-B14F-4D97-AF65-F5344CB8AC3E}">
        <p14:creationId xmlns:p14="http://schemas.microsoft.com/office/powerpoint/2010/main" val="1096548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gaps in authoritarian values</a:t>
            </a:r>
            <a:endParaRPr lang="en-US" dirty="0"/>
          </a:p>
        </p:txBody>
      </p:sp>
      <p:pic>
        <p:nvPicPr>
          <p:cNvPr id="3" name="Picture 2"/>
          <p:cNvPicPr>
            <a:picLocks noChangeAspect="1"/>
          </p:cNvPicPr>
          <p:nvPr/>
        </p:nvPicPr>
        <p:blipFill>
          <a:blip r:embed="rId2"/>
          <a:stretch>
            <a:fillRect/>
          </a:stretch>
        </p:blipFill>
        <p:spPr>
          <a:xfrm>
            <a:off x="448733" y="1566333"/>
            <a:ext cx="11091334" cy="4834467"/>
          </a:xfrm>
          <a:prstGeom prst="rect">
            <a:avLst/>
          </a:prstGeom>
        </p:spPr>
      </p:pic>
      <p:sp>
        <p:nvSpPr>
          <p:cNvPr id="4" name="TextBox 3"/>
          <p:cNvSpPr txBox="1"/>
          <p:nvPr/>
        </p:nvSpPr>
        <p:spPr>
          <a:xfrm>
            <a:off x="429115" y="6444063"/>
            <a:ext cx="10568673" cy="369332"/>
          </a:xfrm>
          <a:prstGeom prst="rect">
            <a:avLst/>
          </a:prstGeom>
          <a:noFill/>
        </p:spPr>
        <p:txBody>
          <a:bodyPr wrap="square" rtlCol="0">
            <a:spAutoFit/>
          </a:bodyPr>
          <a:lstStyle/>
          <a:p>
            <a:pPr algn="ctr"/>
            <a:r>
              <a:rPr lang="en-US" b="1" smtClean="0"/>
              <a:t>Note: </a:t>
            </a:r>
            <a:r>
              <a:rPr lang="en-US"/>
              <a:t>Importance of obey, safe, rules, strong government, tradition.</a:t>
            </a:r>
            <a:r>
              <a:rPr lang="en-US" smtClean="0">
                <a:effectLst/>
              </a:rPr>
              <a:t> </a:t>
            </a:r>
            <a:r>
              <a:rPr lang="en-US" b="1" dirty="0" smtClean="0"/>
              <a:t>Source:</a:t>
            </a:r>
            <a:r>
              <a:rPr lang="en-US" dirty="0" smtClean="0"/>
              <a:t> Pooled European Social Survey 1-6</a:t>
            </a:r>
            <a:endParaRPr lang="en-US" dirty="0"/>
          </a:p>
        </p:txBody>
      </p:sp>
    </p:spTree>
    <p:extLst>
      <p:ext uri="{BB962C8B-B14F-4D97-AF65-F5344CB8AC3E}">
        <p14:creationId xmlns:p14="http://schemas.microsoft.com/office/powerpoint/2010/main" val="2057128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Generational gaps towards anti-globalization</a:t>
            </a:r>
            <a:endParaRPr lang="en-US" dirty="0"/>
          </a:p>
        </p:txBody>
      </p:sp>
      <p:pic>
        <p:nvPicPr>
          <p:cNvPr id="4" name="Picture 3"/>
          <p:cNvPicPr>
            <a:picLocks noChangeAspect="1"/>
          </p:cNvPicPr>
          <p:nvPr/>
        </p:nvPicPr>
        <p:blipFill>
          <a:blip r:embed="rId2"/>
          <a:stretch>
            <a:fillRect/>
          </a:stretch>
        </p:blipFill>
        <p:spPr>
          <a:xfrm>
            <a:off x="533400" y="1849851"/>
            <a:ext cx="10981267" cy="4431030"/>
          </a:xfrm>
          <a:prstGeom prst="rect">
            <a:avLst/>
          </a:prstGeom>
        </p:spPr>
      </p:pic>
      <p:sp>
        <p:nvSpPr>
          <p:cNvPr id="5" name="TextBox 4"/>
          <p:cNvSpPr txBox="1"/>
          <p:nvPr/>
        </p:nvSpPr>
        <p:spPr>
          <a:xfrm>
            <a:off x="3387778" y="6280880"/>
            <a:ext cx="5801193" cy="369332"/>
          </a:xfrm>
          <a:prstGeom prst="rect">
            <a:avLst/>
          </a:prstGeom>
          <a:noFill/>
        </p:spPr>
        <p:txBody>
          <a:bodyPr wrap="square" rtlCol="0">
            <a:spAutoFit/>
          </a:bodyPr>
          <a:lstStyle/>
          <a:p>
            <a:pPr algn="ctr"/>
            <a:r>
              <a:rPr lang="en-US" b="1" dirty="0" smtClean="0"/>
              <a:t>Source:</a:t>
            </a:r>
            <a:r>
              <a:rPr lang="en-US" dirty="0" smtClean="0"/>
              <a:t> Pooled European Social Survey 1-6</a:t>
            </a:r>
            <a:endParaRPr lang="en-US" dirty="0"/>
          </a:p>
        </p:txBody>
      </p:sp>
    </p:spTree>
    <p:extLst>
      <p:ext uri="{BB962C8B-B14F-4D97-AF65-F5344CB8AC3E}">
        <p14:creationId xmlns:p14="http://schemas.microsoft.com/office/powerpoint/2010/main" val="1826071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Evidence in US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589467" y="372534"/>
            <a:ext cx="2856088" cy="2142066"/>
          </a:xfrm>
          <a:prstGeom prst="rect">
            <a:avLst/>
          </a:prstGeom>
        </p:spPr>
      </p:pic>
    </p:spTree>
    <p:extLst>
      <p:ext uri="{BB962C8B-B14F-4D97-AF65-F5344CB8AC3E}">
        <p14:creationId xmlns:p14="http://schemas.microsoft.com/office/powerpoint/2010/main" val="54871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 issues by vote 2016</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574846548"/>
              </p:ext>
            </p:extLst>
          </p:nvPr>
        </p:nvGraphicFramePr>
        <p:xfrm>
          <a:off x="838200" y="1663700"/>
          <a:ext cx="10515600" cy="5194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9321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down)">
                                      <p:cBhvr>
                                        <p:cTn id="12" dur="5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down)">
                                      <p:cBhvr>
                                        <p:cTn id="17" dur="500"/>
                                        <p:tgtEl>
                                          <p:spTgt spid="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en-US" dirty="0"/>
          </a:p>
        </p:txBody>
      </p:sp>
      <p:sp>
        <p:nvSpPr>
          <p:cNvPr id="3" name="Content Placeholder 2"/>
          <p:cNvSpPr>
            <a:spLocks noGrp="1"/>
          </p:cNvSpPr>
          <p:nvPr>
            <p:ph idx="1"/>
          </p:nvPr>
        </p:nvSpPr>
        <p:spPr/>
        <p:txBody>
          <a:bodyPr>
            <a:normAutofit/>
          </a:bodyPr>
          <a:lstStyle/>
          <a:p>
            <a:pPr marL="857250" indent="-857250">
              <a:buFont typeface="+mj-lt"/>
              <a:buAutoNum type="romanUcPeriod"/>
            </a:pPr>
            <a:r>
              <a:rPr lang="en-US" sz="4000" dirty="0" smtClean="0"/>
              <a:t>Explaining rising support for populism </a:t>
            </a:r>
          </a:p>
          <a:p>
            <a:pPr lvl="3"/>
            <a:r>
              <a:rPr lang="en-US" sz="3000" dirty="0" smtClean="0"/>
              <a:t>Generational cultural backlash &amp;/or economic inequality  </a:t>
            </a:r>
          </a:p>
          <a:p>
            <a:pPr marL="857250" indent="-857250">
              <a:buFont typeface="+mj-lt"/>
              <a:buAutoNum type="romanUcPeriod"/>
            </a:pPr>
            <a:r>
              <a:rPr lang="en-US" sz="4000" dirty="0" smtClean="0"/>
              <a:t>Evidence from Europe: ESS 2002-2014</a:t>
            </a:r>
          </a:p>
          <a:p>
            <a:pPr marL="857250" indent="-857250">
              <a:buFont typeface="+mj-lt"/>
              <a:buAutoNum type="romanUcPeriod"/>
            </a:pPr>
            <a:r>
              <a:rPr lang="en-US" sz="4000" dirty="0" smtClean="0"/>
              <a:t>Evidence from the US: 2016 Exit polls  </a:t>
            </a:r>
          </a:p>
          <a:p>
            <a:pPr marL="857250" indent="-857250">
              <a:buFont typeface="+mj-lt"/>
              <a:buAutoNum type="romanUcPeriod"/>
            </a:pPr>
            <a:r>
              <a:rPr lang="en-US" sz="4000" dirty="0" smtClean="0"/>
              <a:t>Conclusions</a:t>
            </a:r>
          </a:p>
        </p:txBody>
      </p:sp>
    </p:spTree>
    <p:extLst>
      <p:ext uri="{BB962C8B-B14F-4D97-AF65-F5344CB8AC3E}">
        <p14:creationId xmlns:p14="http://schemas.microsoft.com/office/powerpoint/2010/main" val="35984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Generation </a:t>
            </a:r>
            <a:r>
              <a:rPr lang="en-US" dirty="0" smtClean="0"/>
              <a:t>gap </a:t>
            </a:r>
            <a:r>
              <a:rPr lang="en-US" smtClean="0"/>
              <a:t>in GOP vote, US </a:t>
            </a:r>
            <a:r>
              <a:rPr lang="en-US" dirty="0" smtClean="0"/>
              <a:t>elections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41901897"/>
              </p:ext>
            </p:extLst>
          </p:nvPr>
        </p:nvGraphicFramePr>
        <p:xfrm>
          <a:off x="186267" y="1479549"/>
          <a:ext cx="11269133" cy="5217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53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2" dur="500"/>
                                        <p:tgtEl>
                                          <p:spTgt spid="6">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17" dur="500"/>
                                        <p:tgtEl>
                                          <p:spTgt spid="6">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graphicEl>
                                              <a:chart seriesIdx="0" categoryIdx="2" bldStep="ptInSeries"/>
                                            </p:graphicEl>
                                          </p:spTgt>
                                        </p:tgtEl>
                                        <p:attrNameLst>
                                          <p:attrName>style.visibility</p:attrName>
                                        </p:attrNameLst>
                                      </p:cBhvr>
                                      <p:to>
                                        <p:strVal val="visible"/>
                                      </p:to>
                                    </p:set>
                                    <p:animEffect transition="in" filter="wipe(down)">
                                      <p:cBhvr>
                                        <p:cTn id="22" dur="500"/>
                                        <p:tgtEl>
                                          <p:spTgt spid="6">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graphicEl>
                                              <a:chart seriesIdx="0" categoryIdx="3" bldStep="ptInSeries"/>
                                            </p:graphicEl>
                                          </p:spTgt>
                                        </p:tgtEl>
                                        <p:attrNameLst>
                                          <p:attrName>style.visibility</p:attrName>
                                        </p:attrNameLst>
                                      </p:cBhvr>
                                      <p:to>
                                        <p:strVal val="visible"/>
                                      </p:to>
                                    </p:set>
                                    <p:animEffect transition="in" filter="wipe(down)">
                                      <p:cBhvr>
                                        <p:cTn id="27" dur="500"/>
                                        <p:tgtEl>
                                          <p:spTgt spid="6">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graphicEl>
                                              <a:chart seriesIdx="0" categoryIdx="4" bldStep="ptInSeries"/>
                                            </p:graphicEl>
                                          </p:spTgt>
                                        </p:tgtEl>
                                        <p:attrNameLst>
                                          <p:attrName>style.visibility</p:attrName>
                                        </p:attrNameLst>
                                      </p:cBhvr>
                                      <p:to>
                                        <p:strVal val="visible"/>
                                      </p:to>
                                    </p:set>
                                    <p:animEffect transition="in" filter="wipe(down)">
                                      <p:cBhvr>
                                        <p:cTn id="32" dur="500"/>
                                        <p:tgtEl>
                                          <p:spTgt spid="6">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graphicEl>
                                              <a:chart seriesIdx="0" categoryIdx="5" bldStep="ptInSeries"/>
                                            </p:graphicEl>
                                          </p:spTgt>
                                        </p:tgtEl>
                                        <p:attrNameLst>
                                          <p:attrName>style.visibility</p:attrName>
                                        </p:attrNameLst>
                                      </p:cBhvr>
                                      <p:to>
                                        <p:strVal val="visible"/>
                                      </p:to>
                                    </p:set>
                                    <p:animEffect transition="in" filter="wipe(down)">
                                      <p:cBhvr>
                                        <p:cTn id="37" dur="500"/>
                                        <p:tgtEl>
                                          <p:spTgt spid="6">
                                            <p:graphicEl>
                                              <a:chart seriesIdx="0" categoryIdx="5"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graphicEl>
                                              <a:chart seriesIdx="1" categoryIdx="0" bldStep="ptInSeries"/>
                                            </p:graphicEl>
                                          </p:spTgt>
                                        </p:tgtEl>
                                        <p:attrNameLst>
                                          <p:attrName>style.visibility</p:attrName>
                                        </p:attrNameLst>
                                      </p:cBhvr>
                                      <p:to>
                                        <p:strVal val="visible"/>
                                      </p:to>
                                    </p:set>
                                    <p:animEffect transition="in" filter="wipe(down)">
                                      <p:cBhvr>
                                        <p:cTn id="42" dur="500"/>
                                        <p:tgtEl>
                                          <p:spTgt spid="6">
                                            <p:graphicEl>
                                              <a:chart seriesIdx="1" categoryIdx="0" bldStep="ptIn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graphicEl>
                                              <a:chart seriesIdx="1" categoryIdx="1" bldStep="ptInSeries"/>
                                            </p:graphicEl>
                                          </p:spTgt>
                                        </p:tgtEl>
                                        <p:attrNameLst>
                                          <p:attrName>style.visibility</p:attrName>
                                        </p:attrNameLst>
                                      </p:cBhvr>
                                      <p:to>
                                        <p:strVal val="visible"/>
                                      </p:to>
                                    </p:set>
                                    <p:animEffect transition="in" filter="wipe(down)">
                                      <p:cBhvr>
                                        <p:cTn id="47" dur="500"/>
                                        <p:tgtEl>
                                          <p:spTgt spid="6">
                                            <p:graphicEl>
                                              <a:chart seriesIdx="1" categoryIdx="1" bldStep="ptIn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graphicEl>
                                              <a:chart seriesIdx="1" categoryIdx="2" bldStep="ptInSeries"/>
                                            </p:graphicEl>
                                          </p:spTgt>
                                        </p:tgtEl>
                                        <p:attrNameLst>
                                          <p:attrName>style.visibility</p:attrName>
                                        </p:attrNameLst>
                                      </p:cBhvr>
                                      <p:to>
                                        <p:strVal val="visible"/>
                                      </p:to>
                                    </p:set>
                                    <p:animEffect transition="in" filter="wipe(down)">
                                      <p:cBhvr>
                                        <p:cTn id="52" dur="500"/>
                                        <p:tgtEl>
                                          <p:spTgt spid="6">
                                            <p:graphicEl>
                                              <a:chart seriesIdx="1" categoryIdx="2" bldStep="ptIn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
                                            <p:graphicEl>
                                              <a:chart seriesIdx="1" categoryIdx="3" bldStep="ptInSeries"/>
                                            </p:graphicEl>
                                          </p:spTgt>
                                        </p:tgtEl>
                                        <p:attrNameLst>
                                          <p:attrName>style.visibility</p:attrName>
                                        </p:attrNameLst>
                                      </p:cBhvr>
                                      <p:to>
                                        <p:strVal val="visible"/>
                                      </p:to>
                                    </p:set>
                                    <p:animEffect transition="in" filter="wipe(down)">
                                      <p:cBhvr>
                                        <p:cTn id="57" dur="500"/>
                                        <p:tgtEl>
                                          <p:spTgt spid="6">
                                            <p:graphicEl>
                                              <a:chart seriesIdx="1" categoryIdx="3" bldStep="ptIn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
                                            <p:graphicEl>
                                              <a:chart seriesIdx="1" categoryIdx="4" bldStep="ptInSeries"/>
                                            </p:graphicEl>
                                          </p:spTgt>
                                        </p:tgtEl>
                                        <p:attrNameLst>
                                          <p:attrName>style.visibility</p:attrName>
                                        </p:attrNameLst>
                                      </p:cBhvr>
                                      <p:to>
                                        <p:strVal val="visible"/>
                                      </p:to>
                                    </p:set>
                                    <p:animEffect transition="in" filter="wipe(down)">
                                      <p:cBhvr>
                                        <p:cTn id="62" dur="500"/>
                                        <p:tgtEl>
                                          <p:spTgt spid="6">
                                            <p:graphicEl>
                                              <a:chart seriesIdx="1" categoryIdx="4" bldStep="ptInSeries"/>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
                                            <p:graphicEl>
                                              <a:chart seriesIdx="1" categoryIdx="5" bldStep="ptInSeries"/>
                                            </p:graphicEl>
                                          </p:spTgt>
                                        </p:tgtEl>
                                        <p:attrNameLst>
                                          <p:attrName>style.visibility</p:attrName>
                                        </p:attrNameLst>
                                      </p:cBhvr>
                                      <p:to>
                                        <p:strVal val="visible"/>
                                      </p:to>
                                    </p:set>
                                    <p:animEffect transition="in" filter="wipe(down)">
                                      <p:cBhvr>
                                        <p:cTn id="67" dur="500"/>
                                        <p:tgtEl>
                                          <p:spTgt spid="6">
                                            <p:graphicEl>
                                              <a:chart seriesIdx="1" categoryIdx="5"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Vote by income, 2016</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17795279"/>
              </p:ext>
            </p:extLst>
          </p:nvPr>
        </p:nvGraphicFramePr>
        <p:xfrm>
          <a:off x="312234" y="1663700"/>
          <a:ext cx="11463454" cy="51943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897368" y="2901875"/>
            <a:ext cx="104564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318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gaps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674056311"/>
              </p:ext>
            </p:extLst>
          </p:nvPr>
        </p:nvGraphicFramePr>
        <p:xfrm>
          <a:off x="753034" y="1663700"/>
          <a:ext cx="10600765" cy="4812404"/>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413735" y="3256878"/>
            <a:ext cx="104564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035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IV: Conclusions and implications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589467" y="372534"/>
            <a:ext cx="2856088" cy="2142066"/>
          </a:xfrm>
          <a:prstGeom prst="rect">
            <a:avLst/>
          </a:prstGeom>
        </p:spPr>
      </p:pic>
    </p:spTree>
    <p:extLst>
      <p:ext uri="{BB962C8B-B14F-4D97-AF65-F5344CB8AC3E}">
        <p14:creationId xmlns:p14="http://schemas.microsoft.com/office/powerpoint/2010/main" val="961152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334538" y="1690688"/>
            <a:ext cx="11019262" cy="5078313"/>
          </a:xfrm>
          <a:prstGeom prst="rect">
            <a:avLst/>
          </a:prstGeom>
        </p:spPr>
        <p:txBody>
          <a:bodyPr wrap="square">
            <a:spAutoFit/>
          </a:bodyPr>
          <a:lstStyle/>
          <a:p>
            <a:r>
              <a:rPr lang="en-US" sz="3600" b="0" i="1" dirty="0" smtClean="0">
                <a:solidFill>
                  <a:srgbClr val="333333"/>
                </a:solidFill>
                <a:effectLst/>
              </a:rPr>
              <a:t>“There are millions of ordinary Americans who have been let down, who have had a bad time, who feel the political class in Washington is detached from them, who feel so many of their representatives are politically correct parts of that liberal media elite. You can go out, you can beat the pollsters, you can beat the commentators, you can beat Washington.”</a:t>
            </a:r>
          </a:p>
          <a:p>
            <a:endParaRPr lang="en-US" sz="3600" dirty="0" smtClean="0"/>
          </a:p>
          <a:p>
            <a:r>
              <a:rPr lang="en-US" sz="2800" dirty="0" smtClean="0"/>
              <a:t>Nigel Farage speech at a Trump rally in Jackson, Mississippi, 24 Aug 2016</a:t>
            </a:r>
            <a:endParaRPr lang="en-US" sz="2800" b="0" i="0" dirty="0">
              <a:solidFill>
                <a:srgbClr val="333333"/>
              </a:solidFill>
              <a:effectLst/>
            </a:endParaRPr>
          </a:p>
        </p:txBody>
      </p:sp>
      <p:pic>
        <p:nvPicPr>
          <p:cNvPr id="4" name="Picture 3"/>
          <p:cNvPicPr>
            <a:picLocks noChangeAspect="1"/>
          </p:cNvPicPr>
          <p:nvPr/>
        </p:nvPicPr>
        <p:blipFill>
          <a:blip r:embed="rId2"/>
          <a:stretch>
            <a:fillRect/>
          </a:stretch>
        </p:blipFill>
        <p:spPr>
          <a:xfrm>
            <a:off x="4698998" y="151710"/>
            <a:ext cx="2149501" cy="1433001"/>
          </a:xfrm>
          <a:prstGeom prst="rect">
            <a:avLst/>
          </a:prstGeom>
        </p:spPr>
      </p:pic>
    </p:spTree>
    <p:extLst>
      <p:ext uri="{BB962C8B-B14F-4D97-AF65-F5344CB8AC3E}">
        <p14:creationId xmlns:p14="http://schemas.microsoft.com/office/powerpoint/2010/main" val="190688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Populist challenges to liberal democracy</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To international stability</a:t>
            </a:r>
            <a:r>
              <a:rPr lang="en-US" dirty="0" smtClean="0"/>
              <a:t>: threats to the post-war consensus of multilateral cooperation, global governance, and international engagement; </a:t>
            </a:r>
          </a:p>
          <a:p>
            <a:r>
              <a:rPr lang="en-US" b="1" dirty="0" smtClean="0"/>
              <a:t>To democracy</a:t>
            </a:r>
            <a:r>
              <a:rPr lang="en-US" dirty="0" smtClean="0"/>
              <a:t>: 3</a:t>
            </a:r>
            <a:r>
              <a:rPr lang="en-US" baseline="30000" dirty="0" smtClean="0"/>
              <a:t>rd</a:t>
            </a:r>
            <a:r>
              <a:rPr lang="en-US" dirty="0" smtClean="0"/>
              <a:t> reverse wave? Undermine human rights and democratic values, accelerating erosion abroad, encouragement to strongmen authoritarian regimes worldwide  </a:t>
            </a:r>
          </a:p>
          <a:p>
            <a:r>
              <a:rPr lang="en-US" b="1" dirty="0" smtClean="0"/>
              <a:t>To elections</a:t>
            </a:r>
            <a:r>
              <a:rPr lang="en-US" dirty="0" smtClean="0"/>
              <a:t>: eroding support for mainstream parties on center right and center left</a:t>
            </a:r>
          </a:p>
          <a:p>
            <a:r>
              <a:rPr lang="en-US" b="1" dirty="0" smtClean="0"/>
              <a:t>To public sector management</a:t>
            </a:r>
            <a:r>
              <a:rPr lang="en-US" dirty="0" smtClean="0"/>
              <a:t>: Personalities, values, simplistic slogans, and vague platforms undermine evidence-based technocratic policy analysis and weaken programmatic accountability</a:t>
            </a:r>
          </a:p>
          <a:p>
            <a:r>
              <a:rPr lang="en-US" b="1" dirty="0" smtClean="0"/>
              <a:t>To representative institutions</a:t>
            </a:r>
            <a:r>
              <a:rPr lang="en-US" dirty="0" smtClean="0"/>
              <a:t>: Referenda challenge the legitimacy of parliamentary leaders; deepen internal tensions within parties</a:t>
            </a:r>
          </a:p>
          <a:p>
            <a:r>
              <a:rPr lang="en-US" b="1" dirty="0" smtClean="0"/>
              <a:t>To social stability:</a:t>
            </a:r>
            <a:r>
              <a:rPr lang="en-US" dirty="0" smtClean="0"/>
              <a:t> growing tensions and deepening divisions</a:t>
            </a:r>
          </a:p>
          <a:p>
            <a:endParaRPr lang="en-US" dirty="0"/>
          </a:p>
        </p:txBody>
      </p:sp>
    </p:spTree>
    <p:extLst>
      <p:ext uri="{BB962C8B-B14F-4D97-AF65-F5344CB8AC3E}">
        <p14:creationId xmlns:p14="http://schemas.microsoft.com/office/powerpoint/2010/main" val="1885432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61228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 Placeholder 2"/>
          <p:cNvSpPr>
            <a:spLocks noGrp="1"/>
          </p:cNvSpPr>
          <p:nvPr>
            <p:ph type="body" idx="1"/>
          </p:nvPr>
        </p:nvSpPr>
        <p:spPr/>
        <p:txBody>
          <a:bodyPr>
            <a:normAutofit fontScale="92500"/>
          </a:bodyPr>
          <a:lstStyle/>
          <a:p>
            <a:r>
              <a:rPr lang="en-US" dirty="0" smtClean="0"/>
              <a:t>Pippa Norris and Ronald </a:t>
            </a:r>
            <a:r>
              <a:rPr lang="en-US" dirty="0" err="1" smtClean="0"/>
              <a:t>Inglehart</a:t>
            </a:r>
            <a:endParaRPr lang="en-US" b="1" dirty="0" smtClean="0"/>
          </a:p>
          <a:p>
            <a:r>
              <a:rPr lang="en-US" b="1" dirty="0"/>
              <a:t>Trump, Brexit, and the Rise of Populism: Economic Have-Nots and Cultural Backlash </a:t>
            </a:r>
            <a:endParaRPr lang="en-US" b="1" dirty="0" smtClean="0"/>
          </a:p>
          <a:p>
            <a:r>
              <a:rPr lang="en-US" dirty="0"/>
              <a:t> HKS Faculty Working Paper </a:t>
            </a:r>
            <a:r>
              <a:rPr lang="mr-IN" b="1" dirty="0"/>
              <a:t>RWP16-026</a:t>
            </a:r>
            <a:endParaRPr lang="en-US" dirty="0"/>
          </a:p>
        </p:txBody>
      </p:sp>
      <p:pic>
        <p:nvPicPr>
          <p:cNvPr id="4" name="Picture 3"/>
          <p:cNvPicPr>
            <a:picLocks noChangeAspect="1"/>
          </p:cNvPicPr>
          <p:nvPr/>
        </p:nvPicPr>
        <p:blipFill>
          <a:blip r:embed="rId2"/>
          <a:stretch>
            <a:fillRect/>
          </a:stretch>
        </p:blipFill>
        <p:spPr>
          <a:xfrm>
            <a:off x="4970811" y="512956"/>
            <a:ext cx="2237677" cy="1678258"/>
          </a:xfrm>
          <a:prstGeom prst="rect">
            <a:avLst/>
          </a:prstGeom>
        </p:spPr>
      </p:pic>
    </p:spTree>
    <p:extLst>
      <p:ext uri="{BB962C8B-B14F-4D97-AF65-F5344CB8AC3E}">
        <p14:creationId xmlns:p14="http://schemas.microsoft.com/office/powerpoint/2010/main" val="1208719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education gaps, GOP Vote</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858032365"/>
              </p:ext>
            </p:extLst>
          </p:nvPr>
        </p:nvGraphicFramePr>
        <p:xfrm>
          <a:off x="491067" y="1430867"/>
          <a:ext cx="11277600" cy="5223933"/>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125967" y="2708237"/>
            <a:ext cx="104564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00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chart seriesIdx="0" categoryIdx="0" bldStep="ptInSeries"/>
                                            </p:graphicEl>
                                          </p:spTgt>
                                        </p:tgtEl>
                                        <p:attrNameLst>
                                          <p:attrName>style.visibility</p:attrName>
                                        </p:attrNameLst>
                                      </p:cBhvr>
                                      <p:to>
                                        <p:strVal val="visible"/>
                                      </p:to>
                                    </p:set>
                                    <p:animEffect transition="in" filter="wipe(down)">
                                      <p:cBhvr>
                                        <p:cTn id="12" dur="500"/>
                                        <p:tgtEl>
                                          <p:spTgt spid="3">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chart seriesIdx="0" categoryIdx="1" bldStep="ptInSeries"/>
                                            </p:graphicEl>
                                          </p:spTgt>
                                        </p:tgtEl>
                                        <p:attrNameLst>
                                          <p:attrName>style.visibility</p:attrName>
                                        </p:attrNameLst>
                                      </p:cBhvr>
                                      <p:to>
                                        <p:strVal val="visible"/>
                                      </p:to>
                                    </p:set>
                                    <p:animEffect transition="in" filter="wipe(down)">
                                      <p:cBhvr>
                                        <p:cTn id="17" dur="500"/>
                                        <p:tgtEl>
                                          <p:spTgt spid="3">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graphicEl>
                                              <a:chart seriesIdx="0" categoryIdx="2" bldStep="ptInSeries"/>
                                            </p:graphicEl>
                                          </p:spTgt>
                                        </p:tgtEl>
                                        <p:attrNameLst>
                                          <p:attrName>style.visibility</p:attrName>
                                        </p:attrNameLst>
                                      </p:cBhvr>
                                      <p:to>
                                        <p:strVal val="visible"/>
                                      </p:to>
                                    </p:set>
                                    <p:animEffect transition="in" filter="wipe(down)">
                                      <p:cBhvr>
                                        <p:cTn id="22" dur="500"/>
                                        <p:tgtEl>
                                          <p:spTgt spid="3">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graphicEl>
                                              <a:chart seriesIdx="0" categoryIdx="3" bldStep="ptInSeries"/>
                                            </p:graphicEl>
                                          </p:spTgt>
                                        </p:tgtEl>
                                        <p:attrNameLst>
                                          <p:attrName>style.visibility</p:attrName>
                                        </p:attrNameLst>
                                      </p:cBhvr>
                                      <p:to>
                                        <p:strVal val="visible"/>
                                      </p:to>
                                    </p:set>
                                    <p:animEffect transition="in" filter="wipe(down)">
                                      <p:cBhvr>
                                        <p:cTn id="27" dur="500"/>
                                        <p:tgtEl>
                                          <p:spTgt spid="3">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graphicEl>
                                              <a:chart seriesIdx="1" categoryIdx="0" bldStep="ptInSeries"/>
                                            </p:graphicEl>
                                          </p:spTgt>
                                        </p:tgtEl>
                                        <p:attrNameLst>
                                          <p:attrName>style.visibility</p:attrName>
                                        </p:attrNameLst>
                                      </p:cBhvr>
                                      <p:to>
                                        <p:strVal val="visible"/>
                                      </p:to>
                                    </p:set>
                                    <p:animEffect transition="in" filter="wipe(down)">
                                      <p:cBhvr>
                                        <p:cTn id="32" dur="500"/>
                                        <p:tgtEl>
                                          <p:spTgt spid="3">
                                            <p:graphicEl>
                                              <a:chart seriesIdx="1" categoryIdx="0"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graphicEl>
                                              <a:chart seriesIdx="1" categoryIdx="1" bldStep="ptInSeries"/>
                                            </p:graphicEl>
                                          </p:spTgt>
                                        </p:tgtEl>
                                        <p:attrNameLst>
                                          <p:attrName>style.visibility</p:attrName>
                                        </p:attrNameLst>
                                      </p:cBhvr>
                                      <p:to>
                                        <p:strVal val="visible"/>
                                      </p:to>
                                    </p:set>
                                    <p:animEffect transition="in" filter="wipe(down)">
                                      <p:cBhvr>
                                        <p:cTn id="37" dur="500"/>
                                        <p:tgtEl>
                                          <p:spTgt spid="3">
                                            <p:graphicEl>
                                              <a:chart seriesIdx="1" categoryIdx="1"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graphicEl>
                                              <a:chart seriesIdx="1" categoryIdx="2" bldStep="ptInSeries"/>
                                            </p:graphicEl>
                                          </p:spTgt>
                                        </p:tgtEl>
                                        <p:attrNameLst>
                                          <p:attrName>style.visibility</p:attrName>
                                        </p:attrNameLst>
                                      </p:cBhvr>
                                      <p:to>
                                        <p:strVal val="visible"/>
                                      </p:to>
                                    </p:set>
                                    <p:animEffect transition="in" filter="wipe(down)">
                                      <p:cBhvr>
                                        <p:cTn id="42" dur="500"/>
                                        <p:tgtEl>
                                          <p:spTgt spid="3">
                                            <p:graphicEl>
                                              <a:chart seriesIdx="1" categoryIdx="2" bldStep="ptIn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graphicEl>
                                              <a:chart seriesIdx="1" categoryIdx="3" bldStep="ptInSeries"/>
                                            </p:graphicEl>
                                          </p:spTgt>
                                        </p:tgtEl>
                                        <p:attrNameLst>
                                          <p:attrName>style.visibility</p:attrName>
                                        </p:attrNameLst>
                                      </p:cBhvr>
                                      <p:to>
                                        <p:strVal val="visible"/>
                                      </p:to>
                                    </p:set>
                                    <p:animEffect transition="in" filter="wipe(down)">
                                      <p:cBhvr>
                                        <p:cTn id="47" dur="500"/>
                                        <p:tgtEl>
                                          <p:spTgt spid="3">
                                            <p:graphicEl>
                                              <a:chart seriesIdx="1"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El"/>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gaps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30757244"/>
              </p:ext>
            </p:extLst>
          </p:nvPr>
        </p:nvGraphicFramePr>
        <p:xfrm>
          <a:off x="914400" y="1625599"/>
          <a:ext cx="10439400" cy="5088468"/>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556273" y="3332180"/>
            <a:ext cx="1045643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553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chart seriesIdx="0" categoryIdx="0" bldStep="ptInSeries"/>
                                            </p:graphicEl>
                                          </p:spTgt>
                                        </p:tgtEl>
                                        <p:attrNameLst>
                                          <p:attrName>style.visibility</p:attrName>
                                        </p:attrNameLst>
                                      </p:cBhvr>
                                      <p:to>
                                        <p:strVal val="visible"/>
                                      </p:to>
                                    </p:set>
                                    <p:animEffect transition="in" filter="wipe(down)">
                                      <p:cBhvr>
                                        <p:cTn id="12" dur="500"/>
                                        <p:tgtEl>
                                          <p:spTgt spid="3">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chart seriesIdx="0" categoryIdx="1" bldStep="ptInSeries"/>
                                            </p:graphicEl>
                                          </p:spTgt>
                                        </p:tgtEl>
                                        <p:attrNameLst>
                                          <p:attrName>style.visibility</p:attrName>
                                        </p:attrNameLst>
                                      </p:cBhvr>
                                      <p:to>
                                        <p:strVal val="visible"/>
                                      </p:to>
                                    </p:set>
                                    <p:animEffect transition="in" filter="wipe(down)">
                                      <p:cBhvr>
                                        <p:cTn id="17" dur="500"/>
                                        <p:tgtEl>
                                          <p:spTgt spid="3">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graphicEl>
                                              <a:chart seriesIdx="0" categoryIdx="2" bldStep="ptInSeries"/>
                                            </p:graphicEl>
                                          </p:spTgt>
                                        </p:tgtEl>
                                        <p:attrNameLst>
                                          <p:attrName>style.visibility</p:attrName>
                                        </p:attrNameLst>
                                      </p:cBhvr>
                                      <p:to>
                                        <p:strVal val="visible"/>
                                      </p:to>
                                    </p:set>
                                    <p:animEffect transition="in" filter="wipe(down)">
                                      <p:cBhvr>
                                        <p:cTn id="22" dur="500"/>
                                        <p:tgtEl>
                                          <p:spTgt spid="3">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graphicEl>
                                              <a:chart seriesIdx="1" categoryIdx="0" bldStep="ptInSeries"/>
                                            </p:graphicEl>
                                          </p:spTgt>
                                        </p:tgtEl>
                                        <p:attrNameLst>
                                          <p:attrName>style.visibility</p:attrName>
                                        </p:attrNameLst>
                                      </p:cBhvr>
                                      <p:to>
                                        <p:strVal val="visible"/>
                                      </p:to>
                                    </p:set>
                                    <p:animEffect transition="in" filter="wipe(down)">
                                      <p:cBhvr>
                                        <p:cTn id="27" dur="500"/>
                                        <p:tgtEl>
                                          <p:spTgt spid="3">
                                            <p:graphicEl>
                                              <a:chart seriesIdx="1" categoryIdx="0"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graphicEl>
                                              <a:chart seriesIdx="1" categoryIdx="1" bldStep="ptInSeries"/>
                                            </p:graphicEl>
                                          </p:spTgt>
                                        </p:tgtEl>
                                        <p:attrNameLst>
                                          <p:attrName>style.visibility</p:attrName>
                                        </p:attrNameLst>
                                      </p:cBhvr>
                                      <p:to>
                                        <p:strVal val="visible"/>
                                      </p:to>
                                    </p:set>
                                    <p:animEffect transition="in" filter="wipe(down)">
                                      <p:cBhvr>
                                        <p:cTn id="32" dur="500"/>
                                        <p:tgtEl>
                                          <p:spTgt spid="3">
                                            <p:graphicEl>
                                              <a:chart seriesIdx="1" categoryIdx="1"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graphicEl>
                                              <a:chart seriesIdx="1" categoryIdx="2" bldStep="ptInSeries"/>
                                            </p:graphicEl>
                                          </p:spTgt>
                                        </p:tgtEl>
                                        <p:attrNameLst>
                                          <p:attrName>style.visibility</p:attrName>
                                        </p:attrNameLst>
                                      </p:cBhvr>
                                      <p:to>
                                        <p:strVal val="visible"/>
                                      </p:to>
                                    </p:set>
                                    <p:animEffect transition="in" filter="wipe(down)">
                                      <p:cBhvr>
                                        <p:cTn id="37" dur="500"/>
                                        <p:tgtEl>
                                          <p:spTgt spid="3">
                                            <p:graphicEl>
                                              <a:chart seriesIdx="1"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El"/>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Theories of populism</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589467" y="372534"/>
            <a:ext cx="2856088" cy="2142066"/>
          </a:xfrm>
          <a:prstGeom prst="rect">
            <a:avLst/>
          </a:prstGeom>
        </p:spPr>
      </p:pic>
    </p:spTree>
    <p:extLst>
      <p:ext uri="{BB962C8B-B14F-4D97-AF65-F5344CB8AC3E}">
        <p14:creationId xmlns:p14="http://schemas.microsoft.com/office/powerpoint/2010/main" val="69347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unemployment rate, US 2007-2015</a:t>
            </a:r>
            <a:endParaRPr lang="en-US" dirty="0"/>
          </a:p>
        </p:txBody>
      </p:sp>
      <p:pic>
        <p:nvPicPr>
          <p:cNvPr id="4" name="Picture 3"/>
          <p:cNvPicPr>
            <a:picLocks noChangeAspect="1"/>
          </p:cNvPicPr>
          <p:nvPr/>
        </p:nvPicPr>
        <p:blipFill>
          <a:blip r:embed="rId2"/>
          <a:stretch>
            <a:fillRect/>
          </a:stretch>
        </p:blipFill>
        <p:spPr>
          <a:xfrm>
            <a:off x="401443" y="1405054"/>
            <a:ext cx="11905899" cy="5418474"/>
          </a:xfrm>
          <a:prstGeom prst="rect">
            <a:avLst/>
          </a:prstGeom>
        </p:spPr>
      </p:pic>
    </p:spTree>
    <p:extLst>
      <p:ext uri="{BB962C8B-B14F-4D97-AF65-F5344CB8AC3E}">
        <p14:creationId xmlns:p14="http://schemas.microsoft.com/office/powerpoint/2010/main" val="11035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altLang="en-US"/>
              <a:t>What is populism?</a:t>
            </a:r>
          </a:p>
        </p:txBody>
      </p:sp>
      <p:sp>
        <p:nvSpPr>
          <p:cNvPr id="12290" name="Content Placeholder 2"/>
          <p:cNvSpPr>
            <a:spLocks noGrp="1"/>
          </p:cNvSpPr>
          <p:nvPr>
            <p:ph idx="1"/>
          </p:nvPr>
        </p:nvSpPr>
        <p:spPr/>
        <p:txBody>
          <a:bodyPr>
            <a:normAutofit lnSpcReduction="10000"/>
          </a:bodyPr>
          <a:lstStyle/>
          <a:p>
            <a:r>
              <a:rPr lang="en-US" altLang="en-US" b="1" dirty="0"/>
              <a:t>Anti-establishment</a:t>
            </a:r>
          </a:p>
          <a:p>
            <a:pPr lvl="1"/>
            <a:r>
              <a:rPr lang="en-US" altLang="en-US" dirty="0"/>
              <a:t>Faith in the wisdom and virtue of ordinary people over corrupt establishment</a:t>
            </a:r>
          </a:p>
          <a:p>
            <a:pPr lvl="1"/>
            <a:r>
              <a:rPr lang="en-US" altLang="en-US" dirty="0"/>
              <a:t>Anti big banks, multinationals, media, elected politicians, government officials, intellectuals and experts, privileged rich</a:t>
            </a:r>
          </a:p>
          <a:p>
            <a:r>
              <a:rPr lang="en-US" altLang="en-US" b="1" dirty="0"/>
              <a:t>Authoritarian</a:t>
            </a:r>
          </a:p>
          <a:p>
            <a:pPr lvl="1"/>
            <a:r>
              <a:rPr lang="en-US" altLang="en-US" dirty="0"/>
              <a:t>Favors </a:t>
            </a:r>
            <a:r>
              <a:rPr lang="en-US" altLang="en-US" dirty="0" smtClean="0"/>
              <a:t>strongman outsiders, </a:t>
            </a:r>
            <a:r>
              <a:rPr lang="en-US" altLang="en-US" dirty="0"/>
              <a:t>charismatic </a:t>
            </a:r>
            <a:r>
              <a:rPr lang="en-US" altLang="en-US" dirty="0" smtClean="0"/>
              <a:t>leaders, </a:t>
            </a:r>
            <a:r>
              <a:rPr lang="en-US" altLang="en-US" dirty="0"/>
              <a:t>and </a:t>
            </a:r>
            <a:r>
              <a:rPr lang="en-US" altLang="en-US" dirty="0" smtClean="0"/>
              <a:t>a direct </a:t>
            </a:r>
            <a:r>
              <a:rPr lang="en-US" altLang="en-US" dirty="0"/>
              <a:t>voice </a:t>
            </a:r>
            <a:r>
              <a:rPr lang="en-US" altLang="en-US" dirty="0" smtClean="0"/>
              <a:t>for </a:t>
            </a:r>
            <a:r>
              <a:rPr lang="en-US" altLang="en-US" dirty="0"/>
              <a:t>the people</a:t>
            </a:r>
          </a:p>
          <a:p>
            <a:pPr lvl="1"/>
            <a:r>
              <a:rPr lang="en-US" altLang="en-US" dirty="0"/>
              <a:t>Mistrusts </a:t>
            </a:r>
            <a:r>
              <a:rPr lang="en-US" altLang="en-US" dirty="0" smtClean="0"/>
              <a:t>liberal democracy’s checks </a:t>
            </a:r>
            <a:r>
              <a:rPr lang="en-US" altLang="en-US" dirty="0"/>
              <a:t>and balances and minority </a:t>
            </a:r>
            <a:r>
              <a:rPr lang="en-US" altLang="en-US" dirty="0" smtClean="0"/>
              <a:t>rights</a:t>
            </a:r>
            <a:endParaRPr lang="en-US" altLang="en-US" dirty="0"/>
          </a:p>
          <a:p>
            <a:r>
              <a:rPr lang="en-US" altLang="en-US" b="1" dirty="0"/>
              <a:t>Nativism</a:t>
            </a:r>
          </a:p>
          <a:p>
            <a:pPr lvl="1"/>
            <a:r>
              <a:rPr lang="en-US" altLang="en-US" dirty="0" smtClean="0"/>
              <a:t>Nationalism, unilateralism, Us </a:t>
            </a:r>
            <a:r>
              <a:rPr lang="en-US" altLang="en-US" dirty="0"/>
              <a:t>v Them, </a:t>
            </a:r>
            <a:r>
              <a:rPr lang="en-US" altLang="en-US" dirty="0" err="1"/>
              <a:t>monoculturalism</a:t>
            </a:r>
            <a:r>
              <a:rPr lang="en-US" altLang="en-US" dirty="0"/>
              <a:t>, isolationism, national self-interest, closed borders, </a:t>
            </a:r>
            <a:r>
              <a:rPr lang="en-US" altLang="en-US" dirty="0" smtClean="0"/>
              <a:t>intolerance </a:t>
            </a:r>
            <a:r>
              <a:rPr lang="en-US" altLang="en-US" dirty="0"/>
              <a:t>of ‘outsiders</a:t>
            </a:r>
            <a:r>
              <a:rPr lang="en-US" altLang="en-US" dirty="0" smtClean="0"/>
              <a:t>’, traditional values</a:t>
            </a:r>
            <a:endParaRPr lang="en-US" altLang="en-US" dirty="0"/>
          </a:p>
        </p:txBody>
      </p:sp>
    </p:spTree>
    <p:extLst>
      <p:ext uri="{BB962C8B-B14F-4D97-AF65-F5344CB8AC3E}">
        <p14:creationId xmlns:p14="http://schemas.microsoft.com/office/powerpoint/2010/main" val="1342042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1" y="98333"/>
            <a:ext cx="10515600" cy="979354"/>
          </a:xfrm>
        </p:spPr>
        <p:txBody>
          <a:bodyPr/>
          <a:lstStyle/>
          <a:p>
            <a:pPr algn="ctr"/>
            <a:r>
              <a:rPr lang="en-US" dirty="0" smtClean="0"/>
              <a:t>Contemporary model of party competition</a:t>
            </a:r>
            <a:endParaRPr lang="en-US" dirty="0"/>
          </a:p>
        </p:txBody>
      </p:sp>
      <p:cxnSp>
        <p:nvCxnSpPr>
          <p:cNvPr id="8" name="Straight Arrow Connector 7"/>
          <p:cNvCxnSpPr/>
          <p:nvPr/>
        </p:nvCxnSpPr>
        <p:spPr>
          <a:xfrm flipV="1">
            <a:off x="3214007" y="3363686"/>
            <a:ext cx="5276850" cy="653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3914" y="2690336"/>
            <a:ext cx="2920093" cy="1908215"/>
          </a:xfrm>
          <a:prstGeom prst="rect">
            <a:avLst/>
          </a:prstGeom>
          <a:solidFill>
            <a:srgbClr val="FF0000">
              <a:alpha val="32000"/>
            </a:srgbClr>
          </a:solidFill>
          <a:ln>
            <a:solidFill>
              <a:schemeClr val="accent1"/>
            </a:solidFill>
          </a:ln>
        </p:spPr>
        <p:txBody>
          <a:bodyPr wrap="square" rtlCol="0">
            <a:spAutoFit/>
          </a:bodyPr>
          <a:lstStyle/>
          <a:p>
            <a:pPr algn="ctr"/>
            <a:r>
              <a:rPr lang="en-US" sz="2800" dirty="0" smtClean="0"/>
              <a:t>ECONOMIC LEFT</a:t>
            </a:r>
          </a:p>
          <a:p>
            <a:pPr algn="ctr"/>
            <a:endParaRPr lang="en-US" dirty="0"/>
          </a:p>
          <a:p>
            <a:pPr algn="ctr"/>
            <a:r>
              <a:rPr lang="en-US" dirty="0" smtClean="0"/>
              <a:t>State management</a:t>
            </a:r>
          </a:p>
          <a:p>
            <a:pPr algn="ctr"/>
            <a:r>
              <a:rPr lang="en-US" dirty="0" smtClean="0"/>
              <a:t>Economic redistribution</a:t>
            </a:r>
          </a:p>
          <a:p>
            <a:pPr algn="ctr"/>
            <a:r>
              <a:rPr lang="en-US" dirty="0" smtClean="0"/>
              <a:t>Welfare state</a:t>
            </a:r>
          </a:p>
          <a:p>
            <a:pPr algn="ctr"/>
            <a:r>
              <a:rPr lang="en-US" dirty="0" smtClean="0"/>
              <a:t>Collectivism</a:t>
            </a:r>
            <a:endParaRPr lang="en-US" dirty="0"/>
          </a:p>
        </p:txBody>
      </p:sp>
      <p:sp>
        <p:nvSpPr>
          <p:cNvPr id="10" name="TextBox 9"/>
          <p:cNvSpPr txBox="1"/>
          <p:nvPr/>
        </p:nvSpPr>
        <p:spPr>
          <a:xfrm>
            <a:off x="8490858" y="2474892"/>
            <a:ext cx="3050722" cy="1908215"/>
          </a:xfrm>
          <a:prstGeom prst="rect">
            <a:avLst/>
          </a:prstGeom>
          <a:solidFill>
            <a:schemeClr val="accent1">
              <a:lumMod val="60000"/>
              <a:lumOff val="40000"/>
              <a:alpha val="59000"/>
            </a:schemeClr>
          </a:solidFill>
          <a:ln>
            <a:solidFill>
              <a:schemeClr val="accent1"/>
            </a:solidFill>
          </a:ln>
        </p:spPr>
        <p:txBody>
          <a:bodyPr wrap="square" rtlCol="0">
            <a:spAutoFit/>
          </a:bodyPr>
          <a:lstStyle/>
          <a:p>
            <a:pPr algn="ctr"/>
            <a:r>
              <a:rPr lang="en-US" sz="2800" dirty="0" smtClean="0"/>
              <a:t>ECONOMIC RIGHT</a:t>
            </a:r>
          </a:p>
          <a:p>
            <a:pPr algn="ctr"/>
            <a:endParaRPr lang="en-US" dirty="0"/>
          </a:p>
          <a:p>
            <a:pPr algn="ctr"/>
            <a:r>
              <a:rPr lang="en-US" dirty="0" smtClean="0"/>
              <a:t>Free Market/Small state</a:t>
            </a:r>
          </a:p>
          <a:p>
            <a:pPr algn="ctr"/>
            <a:r>
              <a:rPr lang="en-US" dirty="0" smtClean="0"/>
              <a:t>Deregulation</a:t>
            </a:r>
          </a:p>
          <a:p>
            <a:pPr algn="ctr"/>
            <a:r>
              <a:rPr lang="en-US" dirty="0" smtClean="0"/>
              <a:t>Low taxation</a:t>
            </a:r>
          </a:p>
          <a:p>
            <a:pPr algn="ctr"/>
            <a:r>
              <a:rPr lang="en-US" dirty="0" smtClean="0"/>
              <a:t>Individualism</a:t>
            </a:r>
            <a:endParaRPr lang="en-US" dirty="0"/>
          </a:p>
        </p:txBody>
      </p:sp>
      <p:cxnSp>
        <p:nvCxnSpPr>
          <p:cNvPr id="4" name="Straight Arrow Connector 3"/>
          <p:cNvCxnSpPr>
            <a:stCxn id="5" idx="2"/>
          </p:cNvCxnSpPr>
          <p:nvPr/>
        </p:nvCxnSpPr>
        <p:spPr>
          <a:xfrm>
            <a:off x="5731329" y="2809454"/>
            <a:ext cx="0" cy="15736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98472" y="1116683"/>
            <a:ext cx="3265714" cy="1692771"/>
          </a:xfrm>
          <a:prstGeom prst="rect">
            <a:avLst/>
          </a:prstGeom>
          <a:solidFill>
            <a:srgbClr val="7030A0">
              <a:alpha val="28000"/>
            </a:srgbClr>
          </a:solidFill>
          <a:ln>
            <a:solidFill>
              <a:schemeClr val="accent1"/>
            </a:solidFill>
          </a:ln>
        </p:spPr>
        <p:txBody>
          <a:bodyPr wrap="square" rtlCol="0">
            <a:spAutoFit/>
          </a:bodyPr>
          <a:lstStyle/>
          <a:p>
            <a:pPr algn="ctr"/>
            <a:r>
              <a:rPr lang="en-US" sz="3200" dirty="0" smtClean="0"/>
              <a:t>POPULISM</a:t>
            </a:r>
          </a:p>
          <a:p>
            <a:pPr algn="ctr"/>
            <a:r>
              <a:rPr lang="en-US" dirty="0" smtClean="0"/>
              <a:t>Anti-establishment</a:t>
            </a:r>
          </a:p>
          <a:p>
            <a:pPr algn="ctr"/>
            <a:r>
              <a:rPr lang="en-US" dirty="0" smtClean="0"/>
              <a:t>Strong leader/popular will</a:t>
            </a:r>
          </a:p>
          <a:p>
            <a:pPr algn="ctr"/>
            <a:r>
              <a:rPr lang="en-US" dirty="0" smtClean="0"/>
              <a:t>Nationalism </a:t>
            </a:r>
          </a:p>
          <a:p>
            <a:pPr algn="ctr"/>
            <a:r>
              <a:rPr lang="en-US" dirty="0"/>
              <a:t>T</a:t>
            </a:r>
            <a:r>
              <a:rPr lang="en-US" dirty="0" smtClean="0"/>
              <a:t>raditional values</a:t>
            </a:r>
            <a:endParaRPr lang="en-US" dirty="0"/>
          </a:p>
        </p:txBody>
      </p:sp>
      <p:sp>
        <p:nvSpPr>
          <p:cNvPr id="11" name="TextBox 10"/>
          <p:cNvSpPr txBox="1"/>
          <p:nvPr/>
        </p:nvSpPr>
        <p:spPr>
          <a:xfrm>
            <a:off x="4098472" y="4383107"/>
            <a:ext cx="3265714" cy="2185214"/>
          </a:xfrm>
          <a:prstGeom prst="rect">
            <a:avLst/>
          </a:prstGeom>
          <a:solidFill>
            <a:schemeClr val="accent6">
              <a:lumMod val="60000"/>
              <a:lumOff val="40000"/>
              <a:alpha val="47000"/>
            </a:schemeClr>
          </a:solidFill>
          <a:ln>
            <a:solidFill>
              <a:schemeClr val="accent1"/>
            </a:solidFill>
          </a:ln>
        </p:spPr>
        <p:txBody>
          <a:bodyPr wrap="square" rtlCol="0">
            <a:spAutoFit/>
          </a:bodyPr>
          <a:lstStyle/>
          <a:p>
            <a:pPr algn="ctr"/>
            <a:r>
              <a:rPr lang="en-US" sz="3200" dirty="0" smtClean="0"/>
              <a:t>COSMOPOLITAN LIBERALISM</a:t>
            </a:r>
          </a:p>
          <a:p>
            <a:pPr algn="ctr"/>
            <a:r>
              <a:rPr lang="en-US" dirty="0" smtClean="0"/>
              <a:t>Pluralistic democracy</a:t>
            </a:r>
          </a:p>
          <a:p>
            <a:pPr algn="ctr"/>
            <a:r>
              <a:rPr lang="en-US" dirty="0" smtClean="0"/>
              <a:t>Tolerant multiculturalism</a:t>
            </a:r>
          </a:p>
          <a:p>
            <a:pPr algn="ctr"/>
            <a:r>
              <a:rPr lang="en-US" dirty="0" smtClean="0"/>
              <a:t>Multilateralism</a:t>
            </a:r>
          </a:p>
          <a:p>
            <a:pPr algn="ctr"/>
            <a:r>
              <a:rPr lang="en-US" dirty="0" smtClean="0"/>
              <a:t>Progressive values</a:t>
            </a:r>
            <a:endParaRPr lang="en-US" dirty="0"/>
          </a:p>
        </p:txBody>
      </p:sp>
    </p:spTree>
    <p:extLst>
      <p:ext uri="{BB962C8B-B14F-4D97-AF65-F5344CB8AC3E}">
        <p14:creationId xmlns:p14="http://schemas.microsoft.com/office/powerpoint/2010/main" val="1870308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en-US"/>
              <a:t>Rising support for populist parties in Europe</a:t>
            </a:r>
          </a:p>
        </p:txBody>
      </p:sp>
      <p:sp>
        <p:nvSpPr>
          <p:cNvPr id="11267" name="TextBox 4"/>
          <p:cNvSpPr txBox="1">
            <a:spLocks noChangeArrowheads="1"/>
          </p:cNvSpPr>
          <p:nvPr/>
        </p:nvSpPr>
        <p:spPr bwMode="auto">
          <a:xfrm>
            <a:off x="1096963" y="6311900"/>
            <a:ext cx="963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en-US"/>
              <a:t>Source: Calculated from </a:t>
            </a:r>
            <a:r>
              <a:rPr lang="en-US" altLang="en-US" smtClean="0"/>
              <a:t>ParlGov</a:t>
            </a:r>
            <a:r>
              <a:rPr lang="en-US" altLang="en-US"/>
              <a:t>1</a:t>
            </a:r>
          </a:p>
        </p:txBody>
      </p:sp>
      <p:graphicFrame>
        <p:nvGraphicFramePr>
          <p:cNvPr id="7" name="Chart 6"/>
          <p:cNvGraphicFramePr>
            <a:graphicFrameLocks/>
          </p:cNvGraphicFramePr>
          <p:nvPr>
            <p:extLst/>
          </p:nvPr>
        </p:nvGraphicFramePr>
        <p:xfrm>
          <a:off x="838201" y="1574904"/>
          <a:ext cx="9896474" cy="4457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5090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7"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Varied populist fortunes by country</a:t>
            </a:r>
            <a:endParaRPr lang="en-US" dirty="0"/>
          </a:p>
        </p:txBody>
      </p:sp>
      <p:pic>
        <p:nvPicPr>
          <p:cNvPr id="3" name="Picture 2"/>
          <p:cNvPicPr/>
          <p:nvPr/>
        </p:nvPicPr>
        <p:blipFill>
          <a:blip r:embed="rId2"/>
          <a:stretch>
            <a:fillRect/>
          </a:stretch>
        </p:blipFill>
        <p:spPr>
          <a:xfrm>
            <a:off x="838199" y="1510602"/>
            <a:ext cx="10892883" cy="4801298"/>
          </a:xfrm>
          <a:prstGeom prst="rect">
            <a:avLst/>
          </a:prstGeom>
        </p:spPr>
      </p:pic>
      <p:sp>
        <p:nvSpPr>
          <p:cNvPr id="5" name="TextBox 4"/>
          <p:cNvSpPr txBox="1">
            <a:spLocks noChangeArrowheads="1"/>
          </p:cNvSpPr>
          <p:nvPr/>
        </p:nvSpPr>
        <p:spPr bwMode="auto">
          <a:xfrm>
            <a:off x="1096963" y="6311900"/>
            <a:ext cx="9637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US" altLang="en-US"/>
              <a:t>Source: Calculated from </a:t>
            </a:r>
            <a:r>
              <a:rPr lang="en-US" altLang="en-US" smtClean="0"/>
              <a:t>ParlGov</a:t>
            </a:r>
            <a:r>
              <a:rPr lang="en-US" altLang="en-US"/>
              <a:t>1</a:t>
            </a:r>
          </a:p>
        </p:txBody>
      </p:sp>
    </p:spTree>
    <p:extLst>
      <p:ext uri="{BB962C8B-B14F-4D97-AF65-F5344CB8AC3E}">
        <p14:creationId xmlns:p14="http://schemas.microsoft.com/office/powerpoint/2010/main" val="2075908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Accelerate populism in European elections?</a:t>
            </a:r>
            <a:endParaRPr lang="en-US" dirty="0"/>
          </a:p>
        </p:txBody>
      </p:sp>
      <p:sp>
        <p:nvSpPr>
          <p:cNvPr id="3" name="Content Placeholder 2"/>
          <p:cNvSpPr>
            <a:spLocks noGrp="1"/>
          </p:cNvSpPr>
          <p:nvPr>
            <p:ph idx="1"/>
          </p:nvPr>
        </p:nvSpPr>
        <p:spPr/>
        <p:txBody>
          <a:bodyPr>
            <a:normAutofit/>
          </a:bodyPr>
          <a:lstStyle/>
          <a:p>
            <a:r>
              <a:rPr lang="en-US" dirty="0" smtClean="0"/>
              <a:t>Austrian </a:t>
            </a:r>
            <a:r>
              <a:rPr lang="en-US" dirty="0"/>
              <a:t>presidential elections: 4 </a:t>
            </a:r>
            <a:r>
              <a:rPr lang="en-US" dirty="0" smtClean="0"/>
              <a:t>Dec 2016: Norbert Hofer FPO</a:t>
            </a:r>
            <a:endParaRPr lang="en-US" dirty="0"/>
          </a:p>
          <a:p>
            <a:r>
              <a:rPr lang="en-US" dirty="0"/>
              <a:t>Italian referendum c</a:t>
            </a:r>
            <a:r>
              <a:rPr lang="en-US" dirty="0" smtClean="0"/>
              <a:t>onstitutional reform, 4 Dec  2016  </a:t>
            </a:r>
            <a:endParaRPr lang="en-US" dirty="0"/>
          </a:p>
          <a:p>
            <a:r>
              <a:rPr lang="en-US" dirty="0" smtClean="0"/>
              <a:t>The </a:t>
            </a:r>
            <a:r>
              <a:rPr lang="en-US" dirty="0"/>
              <a:t>Netherlands, lower house, March </a:t>
            </a:r>
            <a:r>
              <a:rPr lang="en-US" dirty="0" smtClean="0"/>
              <a:t>2017: Geert Wilders</a:t>
            </a:r>
            <a:endParaRPr lang="en-US" dirty="0"/>
          </a:p>
          <a:p>
            <a:r>
              <a:rPr lang="en-US" dirty="0"/>
              <a:t>France presidential elections 23 April </a:t>
            </a:r>
            <a:r>
              <a:rPr lang="en-US" dirty="0" smtClean="0"/>
              <a:t>and </a:t>
            </a:r>
            <a:r>
              <a:rPr lang="en-US" dirty="0"/>
              <a:t>7 May </a:t>
            </a:r>
            <a:r>
              <a:rPr lang="en-US" dirty="0" smtClean="0"/>
              <a:t>2017: Marine Le Pen, Front National</a:t>
            </a:r>
            <a:endParaRPr lang="en-US" dirty="0"/>
          </a:p>
          <a:p>
            <a:r>
              <a:rPr lang="en-US" dirty="0"/>
              <a:t>France Chamber of Deputies July </a:t>
            </a:r>
            <a:r>
              <a:rPr lang="en-US" dirty="0" smtClean="0"/>
              <a:t>2017: Front National</a:t>
            </a:r>
            <a:endParaRPr lang="en-US" dirty="0"/>
          </a:p>
          <a:p>
            <a:r>
              <a:rPr lang="en-US" dirty="0"/>
              <a:t>Germany: Bundestag, 22 Oct </a:t>
            </a:r>
            <a:r>
              <a:rPr lang="en-US" dirty="0" smtClean="0"/>
              <a:t>2017: </a:t>
            </a:r>
            <a:r>
              <a:rPr lang="en-US" dirty="0" err="1" smtClean="0"/>
              <a:t>AfD</a:t>
            </a:r>
            <a:endParaRPr lang="en-US" dirty="0"/>
          </a:p>
          <a:p>
            <a:endParaRPr lang="en-US" dirty="0"/>
          </a:p>
        </p:txBody>
      </p:sp>
    </p:spTree>
    <p:extLst>
      <p:ext uri="{BB962C8B-B14F-4D97-AF65-F5344CB8AC3E}">
        <p14:creationId xmlns:p14="http://schemas.microsoft.com/office/powerpoint/2010/main" val="132894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Comprehensive explanations</a:t>
            </a:r>
            <a:endParaRPr lang="en-US" dirty="0"/>
          </a:p>
        </p:txBody>
      </p:sp>
      <p:sp>
        <p:nvSpPr>
          <p:cNvPr id="3" name="Rounded Rectangle 2"/>
          <p:cNvSpPr/>
          <p:nvPr/>
        </p:nvSpPr>
        <p:spPr>
          <a:xfrm>
            <a:off x="3522689" y="1424066"/>
            <a:ext cx="5036695" cy="1993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Institutional contexts </a:t>
            </a:r>
          </a:p>
          <a:p>
            <a:pPr algn="ctr"/>
            <a:r>
              <a:rPr lang="en-US" sz="2000" dirty="0" smtClean="0"/>
              <a:t>e.g. electoral systems and thresholds, referenda and plebiscites, party finance rules, ballot access laws</a:t>
            </a:r>
            <a:endParaRPr lang="en-US" sz="2000" dirty="0"/>
          </a:p>
        </p:txBody>
      </p:sp>
      <p:sp>
        <p:nvSpPr>
          <p:cNvPr id="4" name="Rounded Rectangle 3"/>
          <p:cNvSpPr/>
          <p:nvPr/>
        </p:nvSpPr>
        <p:spPr>
          <a:xfrm>
            <a:off x="1094282" y="4122295"/>
            <a:ext cx="3267856" cy="18084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Demand side</a:t>
            </a:r>
          </a:p>
          <a:p>
            <a:pPr algn="ctr"/>
            <a:r>
              <a:rPr lang="en-US" sz="2000" dirty="0" smtClean="0"/>
              <a:t>Values and attitudes in the mass electorate</a:t>
            </a:r>
            <a:endParaRPr lang="en-US" sz="2000" dirty="0"/>
          </a:p>
        </p:txBody>
      </p:sp>
      <p:sp>
        <p:nvSpPr>
          <p:cNvPr id="5" name="Rounded Rectangle 4"/>
          <p:cNvSpPr/>
          <p:nvPr/>
        </p:nvSpPr>
        <p:spPr>
          <a:xfrm>
            <a:off x="7092847" y="4122294"/>
            <a:ext cx="3267856" cy="18084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Supply side</a:t>
            </a:r>
          </a:p>
          <a:p>
            <a:pPr algn="ctr"/>
            <a:r>
              <a:rPr lang="en-US" dirty="0" smtClean="0"/>
              <a:t>Incentives for elite competition and cooperation</a:t>
            </a:r>
            <a:endParaRPr lang="en-US" dirty="0"/>
          </a:p>
        </p:txBody>
      </p:sp>
      <p:cxnSp>
        <p:nvCxnSpPr>
          <p:cNvPr id="7" name="Straight Connector 6"/>
          <p:cNvCxnSpPr>
            <a:stCxn id="3" idx="2"/>
          </p:cNvCxnSpPr>
          <p:nvPr/>
        </p:nvCxnSpPr>
        <p:spPr>
          <a:xfrm>
            <a:off x="6041037" y="3417757"/>
            <a:ext cx="0" cy="392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28210" y="3810702"/>
            <a:ext cx="61609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4" idx="0"/>
          </p:cNvCxnSpPr>
          <p:nvPr/>
        </p:nvCxnSpPr>
        <p:spPr>
          <a:xfrm>
            <a:off x="2728210" y="3810702"/>
            <a:ext cx="0" cy="3115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89167" y="3810702"/>
            <a:ext cx="0" cy="3115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149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1945</TotalTime>
  <Words>1061</Words>
  <Application>Microsoft Macintosh PowerPoint</Application>
  <PresentationFormat>Widescreen</PresentationFormat>
  <Paragraphs>128</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Calibri Light</vt:lpstr>
      <vt:lpstr>Mangal</vt:lpstr>
      <vt:lpstr>Arial</vt:lpstr>
      <vt:lpstr>Office Theme</vt:lpstr>
      <vt:lpstr>The populist threat to liberal democracy</vt:lpstr>
      <vt:lpstr>Structure</vt:lpstr>
      <vt:lpstr>I: Theories of populism</vt:lpstr>
      <vt:lpstr>What is populism?</vt:lpstr>
      <vt:lpstr>Contemporary model of party competition</vt:lpstr>
      <vt:lpstr>Rising support for populist parties in Europe</vt:lpstr>
      <vt:lpstr>Varied populist fortunes by country</vt:lpstr>
      <vt:lpstr>Accelerate populism in European elections?</vt:lpstr>
      <vt:lpstr>Comprehensive explanations</vt:lpstr>
      <vt:lpstr>Explaining populism: Economic insecurity</vt:lpstr>
      <vt:lpstr>Explaining populism: Cultural backlash</vt:lpstr>
      <vt:lpstr>II: Evidence in Europe</vt:lpstr>
      <vt:lpstr>Generational gaps in voting for populism in Europe</vt:lpstr>
      <vt:lpstr>Generational gaps in partisanship in Europe</vt:lpstr>
      <vt:lpstr>Generational gaps in anti-immigrant attitudes</vt:lpstr>
      <vt:lpstr>Generational gaps in authoritarian values</vt:lpstr>
      <vt:lpstr>Generational gaps towards anti-globalization</vt:lpstr>
      <vt:lpstr>II: Evidence in US</vt:lpstr>
      <vt:lpstr>Most important issues by vote 2016</vt:lpstr>
      <vt:lpstr>Generation gap in GOP vote, US elections</vt:lpstr>
      <vt:lpstr>% Vote by income, 2016</vt:lpstr>
      <vt:lpstr>Education gaps</vt:lpstr>
      <vt:lpstr>IV: Conclusions and implications</vt:lpstr>
      <vt:lpstr>PowerPoint Presentation</vt:lpstr>
      <vt:lpstr>Populist challenges to liberal democracy</vt:lpstr>
      <vt:lpstr>PowerPoint Presentation</vt:lpstr>
      <vt:lpstr>More details</vt:lpstr>
      <vt:lpstr>Growing education gaps, GOP Vote</vt:lpstr>
      <vt:lpstr>Income gaps</vt:lpstr>
      <vt:lpstr>Rural unemployment rate, US 2007-2015</vt:lpstr>
    </vt:vector>
  </TitlesOfParts>
  <Manager/>
  <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Brexit, Trump &amp; the Future of Populist Parties in Europe. </dc:title>
  <dc:subject/>
  <dc:creator>Pippa Norris</dc:creator>
  <cp:keywords/>
  <dc:description/>
  <cp:lastModifiedBy>Pippa Norris</cp:lastModifiedBy>
  <cp:revision>27</cp:revision>
  <cp:lastPrinted>2016-11-14T06:53:27Z</cp:lastPrinted>
  <dcterms:created xsi:type="dcterms:W3CDTF">2016-11-12T22:30:47Z</dcterms:created>
  <dcterms:modified xsi:type="dcterms:W3CDTF">2016-11-14T06:57:41Z</dcterms:modified>
  <cp:category/>
</cp:coreProperties>
</file>