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332" r:id="rId4"/>
    <p:sldId id="333" r:id="rId5"/>
    <p:sldId id="337" r:id="rId6"/>
    <p:sldId id="338" r:id="rId7"/>
    <p:sldId id="341" r:id="rId8"/>
    <p:sldId id="342" r:id="rId9"/>
    <p:sldId id="345" r:id="rId10"/>
    <p:sldId id="343" r:id="rId11"/>
    <p:sldId id="350" r:id="rId12"/>
    <p:sldId id="351" r:id="rId13"/>
    <p:sldId id="346" r:id="rId14"/>
    <p:sldId id="347" r:id="rId15"/>
    <p:sldId id="369" r:id="rId16"/>
    <p:sldId id="352" r:id="rId17"/>
    <p:sldId id="353" r:id="rId18"/>
    <p:sldId id="354" r:id="rId19"/>
    <p:sldId id="355" r:id="rId20"/>
    <p:sldId id="357" r:id="rId21"/>
    <p:sldId id="371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176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E34229-3A8D-5244-B073-028219CD7DB8}" type="doc">
      <dgm:prSet loTypeId="urn:microsoft.com/office/officeart/2005/8/layout/cycle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EA2A38-F004-854C-8495-BDF11BECFE7B}">
      <dgm:prSet phldrT="[Text]" custT="1"/>
      <dgm:spPr/>
      <dgm:t>
        <a:bodyPr/>
        <a:lstStyle/>
        <a:p>
          <a:r>
            <a:rPr lang="en-US" sz="2200" dirty="0" smtClean="0"/>
            <a:t>Intergovernmental bargains</a:t>
          </a:r>
          <a:endParaRPr lang="en-US" sz="2200" dirty="0"/>
        </a:p>
      </dgm:t>
    </dgm:pt>
    <dgm:pt modelId="{CF850F59-B04A-3C44-97A5-BFD64DA9425D}" type="parTrans" cxnId="{B4DFA322-AF4B-514D-A3DC-9C813C96C26A}">
      <dgm:prSet/>
      <dgm:spPr/>
      <dgm:t>
        <a:bodyPr/>
        <a:lstStyle/>
        <a:p>
          <a:endParaRPr lang="en-US"/>
        </a:p>
      </dgm:t>
    </dgm:pt>
    <dgm:pt modelId="{FD583A90-3EC1-0745-BFE9-2958221F6639}" type="sibTrans" cxnId="{B4DFA322-AF4B-514D-A3DC-9C813C96C26A}">
      <dgm:prSet/>
      <dgm:spPr/>
      <dgm:t>
        <a:bodyPr/>
        <a:lstStyle/>
        <a:p>
          <a:endParaRPr lang="en-US"/>
        </a:p>
      </dgm:t>
    </dgm:pt>
    <dgm:pt modelId="{47CF257F-834F-3041-BADF-7FEF71A8B486}">
      <dgm:prSet phldrT="[Text]"/>
      <dgm:spPr/>
      <dgm:t>
        <a:bodyPr/>
        <a:lstStyle/>
        <a:p>
          <a:r>
            <a:rPr lang="en-US" dirty="0" smtClean="0"/>
            <a:t>Incomplete </a:t>
          </a:r>
          <a:r>
            <a:rPr lang="en-US" smtClean="0"/>
            <a:t>Governance Structures</a:t>
          </a:r>
          <a:endParaRPr lang="en-US" dirty="0"/>
        </a:p>
      </dgm:t>
    </dgm:pt>
    <dgm:pt modelId="{B2CAEE9C-2396-0041-9C5D-F05835830249}" type="parTrans" cxnId="{144BEE9F-D884-1944-BE0F-55615C50F9F8}">
      <dgm:prSet/>
      <dgm:spPr/>
      <dgm:t>
        <a:bodyPr/>
        <a:lstStyle/>
        <a:p>
          <a:endParaRPr lang="en-US"/>
        </a:p>
      </dgm:t>
    </dgm:pt>
    <dgm:pt modelId="{98E5E1CC-3D1B-2C4E-B3B1-2105C74C18BB}" type="sibTrans" cxnId="{144BEE9F-D884-1944-BE0F-55615C50F9F8}">
      <dgm:prSet/>
      <dgm:spPr/>
      <dgm:t>
        <a:bodyPr/>
        <a:lstStyle/>
        <a:p>
          <a:endParaRPr lang="en-US"/>
        </a:p>
      </dgm:t>
    </dgm:pt>
    <dgm:pt modelId="{E2B930AB-2645-B543-8B1E-602FCCFB8D8D}">
      <dgm:prSet phldrT="[Text]"/>
      <dgm:spPr/>
      <dgm:t>
        <a:bodyPr/>
        <a:lstStyle/>
        <a:p>
          <a:r>
            <a:rPr lang="en-US" dirty="0" smtClean="0"/>
            <a:t>Functional Spillovers</a:t>
          </a:r>
          <a:endParaRPr lang="en-US" dirty="0"/>
        </a:p>
      </dgm:t>
    </dgm:pt>
    <dgm:pt modelId="{54F10AB2-14DF-8245-B705-839CA26FDBA5}" type="parTrans" cxnId="{C3517F7C-EF6B-0041-B70F-CEB22FCA9CF1}">
      <dgm:prSet/>
      <dgm:spPr/>
      <dgm:t>
        <a:bodyPr/>
        <a:lstStyle/>
        <a:p>
          <a:endParaRPr lang="en-US"/>
        </a:p>
      </dgm:t>
    </dgm:pt>
    <dgm:pt modelId="{0A3631FF-8E9B-B748-9008-B7E20839BDA6}" type="sibTrans" cxnId="{C3517F7C-EF6B-0041-B70F-CEB22FCA9CF1}">
      <dgm:prSet/>
      <dgm:spPr/>
      <dgm:t>
        <a:bodyPr/>
        <a:lstStyle/>
        <a:p>
          <a:endParaRPr lang="en-US"/>
        </a:p>
      </dgm:t>
    </dgm:pt>
    <dgm:pt modelId="{37517586-4352-F041-A0DF-6E1CFFAA9742}">
      <dgm:prSet phldrT="[Text]"/>
      <dgm:spPr/>
      <dgm:t>
        <a:bodyPr/>
        <a:lstStyle/>
        <a:p>
          <a:r>
            <a:rPr lang="en-US" dirty="0" smtClean="0"/>
            <a:t>Crisis</a:t>
          </a:r>
          <a:endParaRPr lang="en-US" dirty="0"/>
        </a:p>
      </dgm:t>
    </dgm:pt>
    <dgm:pt modelId="{6CCAE6E8-0203-E040-ABB1-1D5B57EE479B}" type="parTrans" cxnId="{5011B21E-BD30-D248-8FDB-870AA93AEA17}">
      <dgm:prSet/>
      <dgm:spPr/>
      <dgm:t>
        <a:bodyPr/>
        <a:lstStyle/>
        <a:p>
          <a:endParaRPr lang="en-US"/>
        </a:p>
      </dgm:t>
    </dgm:pt>
    <dgm:pt modelId="{2C14D5A8-BEB5-4D4C-AC9D-9993B9DB7131}" type="sibTrans" cxnId="{5011B21E-BD30-D248-8FDB-870AA93AEA17}">
      <dgm:prSet/>
      <dgm:spPr/>
      <dgm:t>
        <a:bodyPr/>
        <a:lstStyle/>
        <a:p>
          <a:endParaRPr lang="en-US"/>
        </a:p>
      </dgm:t>
    </dgm:pt>
    <dgm:pt modelId="{417A4DF4-C8E7-2C48-94FF-3914A013029F}" type="pres">
      <dgm:prSet presAssocID="{1DE34229-3A8D-5244-B073-028219CD7DB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CFDBF70-2213-1D49-AC00-A70A4A272BF0}" type="pres">
      <dgm:prSet presAssocID="{17EA2A38-F004-854C-8495-BDF11BECFE7B}" presName="node" presStyleLbl="node1" presStyleIdx="0" presStyleCnt="4" custScaleX="1765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A9E01D-202D-ED47-8221-AE0B90A82DEA}" type="pres">
      <dgm:prSet presAssocID="{FD583A90-3EC1-0745-BFE9-2958221F6639}" presName="sibTrans" presStyleLbl="sibTrans2D1" presStyleIdx="0" presStyleCnt="4"/>
      <dgm:spPr/>
      <dgm:t>
        <a:bodyPr/>
        <a:lstStyle/>
        <a:p>
          <a:endParaRPr lang="en-US"/>
        </a:p>
      </dgm:t>
    </dgm:pt>
    <dgm:pt modelId="{FBD0E901-4C6E-D54D-ABFC-EE6869DF344A}" type="pres">
      <dgm:prSet presAssocID="{FD583A90-3EC1-0745-BFE9-2958221F6639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BC886C2C-B2FA-AB4D-A88F-3D3FCB5478AE}" type="pres">
      <dgm:prSet presAssocID="{47CF257F-834F-3041-BADF-7FEF71A8B486}" presName="node" presStyleLbl="node1" presStyleIdx="1" presStyleCnt="4" custScaleX="155656" custRadScaleRad="108035" custRadScaleInc="8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21C938-6E0B-E34C-93FE-63EB394544B0}" type="pres">
      <dgm:prSet presAssocID="{98E5E1CC-3D1B-2C4E-B3B1-2105C74C18BB}" presName="sibTrans" presStyleLbl="sibTrans2D1" presStyleIdx="1" presStyleCnt="4"/>
      <dgm:spPr/>
      <dgm:t>
        <a:bodyPr/>
        <a:lstStyle/>
        <a:p>
          <a:endParaRPr lang="en-US"/>
        </a:p>
      </dgm:t>
    </dgm:pt>
    <dgm:pt modelId="{FB8CC970-554F-6E4F-A60F-694AF351249A}" type="pres">
      <dgm:prSet presAssocID="{98E5E1CC-3D1B-2C4E-B3B1-2105C74C18BB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C34E3C5B-E0A4-0E4E-9037-640E6057EACA}" type="pres">
      <dgm:prSet presAssocID="{E2B930AB-2645-B543-8B1E-602FCCFB8D8D}" presName="node" presStyleLbl="node1" presStyleIdx="2" presStyleCnt="4" custScaleX="1765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893D39-577C-5540-8E98-8B551DADF1F7}" type="pres">
      <dgm:prSet presAssocID="{0A3631FF-8E9B-B748-9008-B7E20839BDA6}" presName="sibTrans" presStyleLbl="sibTrans2D1" presStyleIdx="2" presStyleCnt="4"/>
      <dgm:spPr/>
      <dgm:t>
        <a:bodyPr/>
        <a:lstStyle/>
        <a:p>
          <a:endParaRPr lang="en-US"/>
        </a:p>
      </dgm:t>
    </dgm:pt>
    <dgm:pt modelId="{2D8873A2-38CC-4E4B-9087-3A0F50C68BB9}" type="pres">
      <dgm:prSet presAssocID="{0A3631FF-8E9B-B748-9008-B7E20839BDA6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C4644C57-D078-374D-9D4D-1560EFED9DAD}" type="pres">
      <dgm:prSet presAssocID="{37517586-4352-F041-A0DF-6E1CFFAA9742}" presName="node" presStyleLbl="node1" presStyleIdx="3" presStyleCnt="4" custScaleX="162068" custRadScaleRad="110582" custRadScaleInc="-8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F6DB76-4BEA-1F44-B9B1-6B68E2C23891}" type="pres">
      <dgm:prSet presAssocID="{2C14D5A8-BEB5-4D4C-AC9D-9993B9DB7131}" presName="sibTrans" presStyleLbl="sibTrans2D1" presStyleIdx="3" presStyleCnt="4"/>
      <dgm:spPr/>
      <dgm:t>
        <a:bodyPr/>
        <a:lstStyle/>
        <a:p>
          <a:endParaRPr lang="en-US"/>
        </a:p>
      </dgm:t>
    </dgm:pt>
    <dgm:pt modelId="{10FAED2C-9F1F-4048-A25E-D85CB972BF27}" type="pres">
      <dgm:prSet presAssocID="{2C14D5A8-BEB5-4D4C-AC9D-9993B9DB7131}" presName="connectorText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6446A4F7-17C5-9A47-8EF6-AAF1F907F113}" type="presOf" srcId="{FD583A90-3EC1-0745-BFE9-2958221F6639}" destId="{FBD0E901-4C6E-D54D-ABFC-EE6869DF344A}" srcOrd="1" destOrd="0" presId="urn:microsoft.com/office/officeart/2005/8/layout/cycle2"/>
    <dgm:cxn modelId="{5DCD2833-2767-7142-961C-FCC170ECBB15}" type="presOf" srcId="{47CF257F-834F-3041-BADF-7FEF71A8B486}" destId="{BC886C2C-B2FA-AB4D-A88F-3D3FCB5478AE}" srcOrd="0" destOrd="0" presId="urn:microsoft.com/office/officeart/2005/8/layout/cycle2"/>
    <dgm:cxn modelId="{5011B21E-BD30-D248-8FDB-870AA93AEA17}" srcId="{1DE34229-3A8D-5244-B073-028219CD7DB8}" destId="{37517586-4352-F041-A0DF-6E1CFFAA9742}" srcOrd="3" destOrd="0" parTransId="{6CCAE6E8-0203-E040-ABB1-1D5B57EE479B}" sibTransId="{2C14D5A8-BEB5-4D4C-AC9D-9993B9DB7131}"/>
    <dgm:cxn modelId="{6F48A34A-2385-2E41-BE8A-79050CB53894}" type="presOf" srcId="{2C14D5A8-BEB5-4D4C-AC9D-9993B9DB7131}" destId="{10FAED2C-9F1F-4048-A25E-D85CB972BF27}" srcOrd="1" destOrd="0" presId="urn:microsoft.com/office/officeart/2005/8/layout/cycle2"/>
    <dgm:cxn modelId="{3C3927FD-5D47-0240-AEAA-E4787FB3FE30}" type="presOf" srcId="{37517586-4352-F041-A0DF-6E1CFFAA9742}" destId="{C4644C57-D078-374D-9D4D-1560EFED9DAD}" srcOrd="0" destOrd="0" presId="urn:microsoft.com/office/officeart/2005/8/layout/cycle2"/>
    <dgm:cxn modelId="{C3517F7C-EF6B-0041-B70F-CEB22FCA9CF1}" srcId="{1DE34229-3A8D-5244-B073-028219CD7DB8}" destId="{E2B930AB-2645-B543-8B1E-602FCCFB8D8D}" srcOrd="2" destOrd="0" parTransId="{54F10AB2-14DF-8245-B705-839CA26FDBA5}" sibTransId="{0A3631FF-8E9B-B748-9008-B7E20839BDA6}"/>
    <dgm:cxn modelId="{35AA3172-AA65-864D-8A12-EBECE4536494}" type="presOf" srcId="{17EA2A38-F004-854C-8495-BDF11BECFE7B}" destId="{CCFDBF70-2213-1D49-AC00-A70A4A272BF0}" srcOrd="0" destOrd="0" presId="urn:microsoft.com/office/officeart/2005/8/layout/cycle2"/>
    <dgm:cxn modelId="{6707B031-CC30-B54E-B485-6D2D53ACCB42}" type="presOf" srcId="{98E5E1CC-3D1B-2C4E-B3B1-2105C74C18BB}" destId="{F321C938-6E0B-E34C-93FE-63EB394544B0}" srcOrd="0" destOrd="0" presId="urn:microsoft.com/office/officeart/2005/8/layout/cycle2"/>
    <dgm:cxn modelId="{B4DFA322-AF4B-514D-A3DC-9C813C96C26A}" srcId="{1DE34229-3A8D-5244-B073-028219CD7DB8}" destId="{17EA2A38-F004-854C-8495-BDF11BECFE7B}" srcOrd="0" destOrd="0" parTransId="{CF850F59-B04A-3C44-97A5-BFD64DA9425D}" sibTransId="{FD583A90-3EC1-0745-BFE9-2958221F6639}"/>
    <dgm:cxn modelId="{62F87C93-1252-D642-856F-C18E34DE0DC4}" type="presOf" srcId="{0A3631FF-8E9B-B748-9008-B7E20839BDA6}" destId="{2D8873A2-38CC-4E4B-9087-3A0F50C68BB9}" srcOrd="1" destOrd="0" presId="urn:microsoft.com/office/officeart/2005/8/layout/cycle2"/>
    <dgm:cxn modelId="{7DB35630-1A76-FF4F-A572-84A62E6B9F0B}" type="presOf" srcId="{1DE34229-3A8D-5244-B073-028219CD7DB8}" destId="{417A4DF4-C8E7-2C48-94FF-3914A013029F}" srcOrd="0" destOrd="0" presId="urn:microsoft.com/office/officeart/2005/8/layout/cycle2"/>
    <dgm:cxn modelId="{B19DE190-735E-1C4A-A139-9AB9B033B9A7}" type="presOf" srcId="{0A3631FF-8E9B-B748-9008-B7E20839BDA6}" destId="{36893D39-577C-5540-8E98-8B551DADF1F7}" srcOrd="0" destOrd="0" presId="urn:microsoft.com/office/officeart/2005/8/layout/cycle2"/>
    <dgm:cxn modelId="{B500A324-B70D-AF4A-902B-F2BE7C42A486}" type="presOf" srcId="{FD583A90-3EC1-0745-BFE9-2958221F6639}" destId="{E5A9E01D-202D-ED47-8221-AE0B90A82DEA}" srcOrd="0" destOrd="0" presId="urn:microsoft.com/office/officeart/2005/8/layout/cycle2"/>
    <dgm:cxn modelId="{3D8CFCF3-6560-304B-B918-134A42551D38}" type="presOf" srcId="{E2B930AB-2645-B543-8B1E-602FCCFB8D8D}" destId="{C34E3C5B-E0A4-0E4E-9037-640E6057EACA}" srcOrd="0" destOrd="0" presId="urn:microsoft.com/office/officeart/2005/8/layout/cycle2"/>
    <dgm:cxn modelId="{1E55EE10-DE27-2F41-A2D5-D1D0201C516B}" type="presOf" srcId="{98E5E1CC-3D1B-2C4E-B3B1-2105C74C18BB}" destId="{FB8CC970-554F-6E4F-A60F-694AF351249A}" srcOrd="1" destOrd="0" presId="urn:microsoft.com/office/officeart/2005/8/layout/cycle2"/>
    <dgm:cxn modelId="{6C629096-8483-A448-9374-77C06C12FA35}" type="presOf" srcId="{2C14D5A8-BEB5-4D4C-AC9D-9993B9DB7131}" destId="{D4F6DB76-4BEA-1F44-B9B1-6B68E2C23891}" srcOrd="0" destOrd="0" presId="urn:microsoft.com/office/officeart/2005/8/layout/cycle2"/>
    <dgm:cxn modelId="{144BEE9F-D884-1944-BE0F-55615C50F9F8}" srcId="{1DE34229-3A8D-5244-B073-028219CD7DB8}" destId="{47CF257F-834F-3041-BADF-7FEF71A8B486}" srcOrd="1" destOrd="0" parTransId="{B2CAEE9C-2396-0041-9C5D-F05835830249}" sibTransId="{98E5E1CC-3D1B-2C4E-B3B1-2105C74C18BB}"/>
    <dgm:cxn modelId="{C5048CD3-C6C0-1E4D-821A-FC34FC14AB49}" type="presParOf" srcId="{417A4DF4-C8E7-2C48-94FF-3914A013029F}" destId="{CCFDBF70-2213-1D49-AC00-A70A4A272BF0}" srcOrd="0" destOrd="0" presId="urn:microsoft.com/office/officeart/2005/8/layout/cycle2"/>
    <dgm:cxn modelId="{0BA7166E-A385-2B46-8DA8-53C1EF46CD7B}" type="presParOf" srcId="{417A4DF4-C8E7-2C48-94FF-3914A013029F}" destId="{E5A9E01D-202D-ED47-8221-AE0B90A82DEA}" srcOrd="1" destOrd="0" presId="urn:microsoft.com/office/officeart/2005/8/layout/cycle2"/>
    <dgm:cxn modelId="{8491F3BE-295D-EF46-A044-E510177B2169}" type="presParOf" srcId="{E5A9E01D-202D-ED47-8221-AE0B90A82DEA}" destId="{FBD0E901-4C6E-D54D-ABFC-EE6869DF344A}" srcOrd="0" destOrd="0" presId="urn:microsoft.com/office/officeart/2005/8/layout/cycle2"/>
    <dgm:cxn modelId="{D29BEC40-3EA7-814F-A1D2-703386882E90}" type="presParOf" srcId="{417A4DF4-C8E7-2C48-94FF-3914A013029F}" destId="{BC886C2C-B2FA-AB4D-A88F-3D3FCB5478AE}" srcOrd="2" destOrd="0" presId="urn:microsoft.com/office/officeart/2005/8/layout/cycle2"/>
    <dgm:cxn modelId="{8294535E-0D73-6A43-B694-52BBD711661B}" type="presParOf" srcId="{417A4DF4-C8E7-2C48-94FF-3914A013029F}" destId="{F321C938-6E0B-E34C-93FE-63EB394544B0}" srcOrd="3" destOrd="0" presId="urn:microsoft.com/office/officeart/2005/8/layout/cycle2"/>
    <dgm:cxn modelId="{1A538AD4-D3C4-0041-BABA-B0BCDACA171E}" type="presParOf" srcId="{F321C938-6E0B-E34C-93FE-63EB394544B0}" destId="{FB8CC970-554F-6E4F-A60F-694AF351249A}" srcOrd="0" destOrd="0" presId="urn:microsoft.com/office/officeart/2005/8/layout/cycle2"/>
    <dgm:cxn modelId="{48A2C58A-1E83-C241-B98C-91451900A955}" type="presParOf" srcId="{417A4DF4-C8E7-2C48-94FF-3914A013029F}" destId="{C34E3C5B-E0A4-0E4E-9037-640E6057EACA}" srcOrd="4" destOrd="0" presId="urn:microsoft.com/office/officeart/2005/8/layout/cycle2"/>
    <dgm:cxn modelId="{C5706FAA-4D8E-944B-A96B-7688602E3C34}" type="presParOf" srcId="{417A4DF4-C8E7-2C48-94FF-3914A013029F}" destId="{36893D39-577C-5540-8E98-8B551DADF1F7}" srcOrd="5" destOrd="0" presId="urn:microsoft.com/office/officeart/2005/8/layout/cycle2"/>
    <dgm:cxn modelId="{4DB50E7D-323E-134A-8265-CB374C099574}" type="presParOf" srcId="{36893D39-577C-5540-8E98-8B551DADF1F7}" destId="{2D8873A2-38CC-4E4B-9087-3A0F50C68BB9}" srcOrd="0" destOrd="0" presId="urn:microsoft.com/office/officeart/2005/8/layout/cycle2"/>
    <dgm:cxn modelId="{40C57FE3-EF9F-E841-84D8-FCE0D2965165}" type="presParOf" srcId="{417A4DF4-C8E7-2C48-94FF-3914A013029F}" destId="{C4644C57-D078-374D-9D4D-1560EFED9DAD}" srcOrd="6" destOrd="0" presId="urn:microsoft.com/office/officeart/2005/8/layout/cycle2"/>
    <dgm:cxn modelId="{803A0ED9-3F50-734A-AB22-BDBC0648CD66}" type="presParOf" srcId="{417A4DF4-C8E7-2C48-94FF-3914A013029F}" destId="{D4F6DB76-4BEA-1F44-B9B1-6B68E2C23891}" srcOrd="7" destOrd="0" presId="urn:microsoft.com/office/officeart/2005/8/layout/cycle2"/>
    <dgm:cxn modelId="{E1DC5D2A-1C07-D544-B00A-3322D27461FC}" type="presParOf" srcId="{D4F6DB76-4BEA-1F44-B9B1-6B68E2C23891}" destId="{10FAED2C-9F1F-4048-A25E-D85CB972BF2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30E2D-A0B1-9147-AE2E-F59A7C970361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D62BE-ECE2-EA4E-8F0F-667A3E192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62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30E2D-A0B1-9147-AE2E-F59A7C970361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D62BE-ECE2-EA4E-8F0F-667A3E192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195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30E2D-A0B1-9147-AE2E-F59A7C970361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D62BE-ECE2-EA4E-8F0F-667A3E192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539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30E2D-A0B1-9147-AE2E-F59A7C970361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D62BE-ECE2-EA4E-8F0F-667A3E192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149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30E2D-A0B1-9147-AE2E-F59A7C970361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D62BE-ECE2-EA4E-8F0F-667A3E192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89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30E2D-A0B1-9147-AE2E-F59A7C970361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D62BE-ECE2-EA4E-8F0F-667A3E192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880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30E2D-A0B1-9147-AE2E-F59A7C970361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D62BE-ECE2-EA4E-8F0F-667A3E192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82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30E2D-A0B1-9147-AE2E-F59A7C970361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D62BE-ECE2-EA4E-8F0F-667A3E192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49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30E2D-A0B1-9147-AE2E-F59A7C970361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D62BE-ECE2-EA4E-8F0F-667A3E192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125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30E2D-A0B1-9147-AE2E-F59A7C970361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D62BE-ECE2-EA4E-8F0F-667A3E192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37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30E2D-A0B1-9147-AE2E-F59A7C970361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D62BE-ECE2-EA4E-8F0F-667A3E192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3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30E2D-A0B1-9147-AE2E-F59A7C970361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D62BE-ECE2-EA4E-8F0F-667A3E192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6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From Enlargement to </a:t>
            </a:r>
            <a:r>
              <a:rPr lang="en-US" dirty="0" err="1" smtClean="0"/>
              <a:t>Brexit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the Future of the European Union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R. Daniel Kelemen</a:t>
            </a:r>
          </a:p>
          <a:p>
            <a:r>
              <a:rPr lang="en-US" dirty="0" smtClean="0"/>
              <a:t>Professor of Political Science and Law</a:t>
            </a:r>
          </a:p>
          <a:p>
            <a:r>
              <a:rPr lang="en-US" dirty="0" smtClean="0"/>
              <a:t>Jean Monnet Chair in European Union Politics</a:t>
            </a:r>
          </a:p>
          <a:p>
            <a:r>
              <a:rPr lang="en-US" dirty="0" smtClean="0"/>
              <a:t>Rutgers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475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906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EMU as an Incomplete Construction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D969FDE7-538B-47B8-9B93-11B56A38AE6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308848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Limited </a:t>
            </a:r>
            <a:r>
              <a:rPr lang="en-US" dirty="0"/>
              <a:t>fiscal </a:t>
            </a:r>
            <a:r>
              <a:rPr lang="en-US" dirty="0" smtClean="0"/>
              <a:t>integration:</a:t>
            </a:r>
          </a:p>
          <a:p>
            <a:pPr marL="800100" lvl="3" indent="-342900"/>
            <a:r>
              <a:rPr lang="en-US" sz="2800" dirty="0"/>
              <a:t>Small budget, no countercyclical redistribution</a:t>
            </a:r>
          </a:p>
          <a:p>
            <a:pPr lvl="1"/>
            <a:r>
              <a:rPr lang="en-US" dirty="0" smtClean="0"/>
              <a:t>Flawed fiscal rules in Maastricht Treaty</a:t>
            </a:r>
          </a:p>
          <a:p>
            <a:r>
              <a:rPr lang="en-US" dirty="0" smtClean="0"/>
              <a:t>Weak and fragmented banking regulations</a:t>
            </a:r>
          </a:p>
          <a:p>
            <a:pPr lvl="1"/>
            <a:r>
              <a:rPr lang="en-US" dirty="0" smtClean="0"/>
              <a:t>Pan-European banking, with national regulation</a:t>
            </a:r>
          </a:p>
          <a:p>
            <a:r>
              <a:rPr lang="en-US" dirty="0"/>
              <a:t>Inadequate mechanisms to promote macroeconomic adjustment or convergence</a:t>
            </a:r>
          </a:p>
          <a:p>
            <a:pPr lvl="1"/>
            <a:endParaRPr lang="en-US" dirty="0"/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6" name="Footer Placeholder 13"/>
          <p:cNvSpPr>
            <a:spLocks noGrp="1"/>
          </p:cNvSpPr>
          <p:nvPr>
            <p:ph type="ftr" sz="quarter" idx="11"/>
          </p:nvPr>
        </p:nvSpPr>
        <p:spPr>
          <a:xfrm>
            <a:off x="609600" y="6492875"/>
            <a:ext cx="8382000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93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Response to </a:t>
            </a:r>
            <a:r>
              <a:rPr lang="en-US" dirty="0" err="1" smtClean="0"/>
              <a:t>eurozone</a:t>
            </a:r>
            <a:r>
              <a:rPr lang="en-US" dirty="0" smtClean="0"/>
              <a:t> crisis:</a:t>
            </a:r>
            <a:br>
              <a:rPr lang="en-US" dirty="0" smtClean="0"/>
            </a:br>
            <a:r>
              <a:rPr lang="en-US" dirty="0" smtClean="0"/>
              <a:t>Deepening through failing forward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Incremental, but cumulatively substantial, steps toward:</a:t>
            </a:r>
          </a:p>
          <a:p>
            <a:pPr lvl="1"/>
            <a:r>
              <a:rPr lang="en-US" dirty="0" smtClean="0"/>
              <a:t>Fiscal Union</a:t>
            </a:r>
          </a:p>
          <a:p>
            <a:pPr lvl="1"/>
            <a:r>
              <a:rPr lang="en-US" dirty="0" smtClean="0"/>
              <a:t>Banking Union</a:t>
            </a:r>
          </a:p>
          <a:p>
            <a:pPr lvl="1"/>
            <a:r>
              <a:rPr lang="en-US" dirty="0" smtClean="0"/>
              <a:t>Debt Union</a:t>
            </a:r>
          </a:p>
          <a:p>
            <a:pPr lvl="1"/>
            <a:r>
              <a:rPr lang="en-US" dirty="0" smtClean="0"/>
              <a:t>Political Union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009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EU </a:t>
            </a:r>
            <a:r>
              <a:rPr lang="en-US" sz="3200" dirty="0"/>
              <a:t>m</a:t>
            </a:r>
            <a:r>
              <a:rPr lang="en-US" sz="3200" dirty="0" smtClean="0"/>
              <a:t>igration policy as incomplete construct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326967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Borderless internal movement incompatible with </a:t>
            </a:r>
            <a:r>
              <a:rPr lang="en-US" dirty="0" err="1" smtClean="0"/>
              <a:t>nat’l</a:t>
            </a:r>
            <a:r>
              <a:rPr lang="en-US" dirty="0" smtClean="0"/>
              <a:t> control over external borders &amp; asylum</a:t>
            </a:r>
          </a:p>
          <a:p>
            <a:pPr lvl="1"/>
            <a:r>
              <a:rPr lang="en-US" dirty="0" smtClean="0"/>
              <a:t>Either EU will increase control over borders &amp; asylum</a:t>
            </a:r>
          </a:p>
          <a:p>
            <a:pPr lvl="1"/>
            <a:r>
              <a:rPr lang="en-US" dirty="0" smtClean="0"/>
              <a:t>Or, Schengen area will collapse</a:t>
            </a:r>
          </a:p>
          <a:p>
            <a:r>
              <a:rPr lang="en-US" dirty="0" smtClean="0"/>
              <a:t>Current system encourages race-to-the-bottom and asylum-shopping</a:t>
            </a:r>
          </a:p>
          <a:p>
            <a:r>
              <a:rPr lang="en-US" dirty="0" smtClean="0"/>
              <a:t>Response thus far:</a:t>
            </a:r>
          </a:p>
          <a:p>
            <a:pPr lvl="1"/>
            <a:r>
              <a:rPr lang="en-US" dirty="0" smtClean="0"/>
              <a:t>Temporary suspensions of Schengen, Dublin</a:t>
            </a:r>
          </a:p>
          <a:p>
            <a:pPr lvl="1"/>
            <a:r>
              <a:rPr lang="en-US" dirty="0" smtClean="0"/>
              <a:t>Strengthening of EU asylum policy and replacing weak </a:t>
            </a:r>
            <a:r>
              <a:rPr lang="en-US" dirty="0" err="1" smtClean="0"/>
              <a:t>Frontex</a:t>
            </a:r>
            <a:r>
              <a:rPr lang="en-US" dirty="0" smtClean="0"/>
              <a:t> w/ European Border and Coast Guard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401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But failing forward is self-undermining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/>
              <a:t>Integration via “failing forward” </a:t>
            </a:r>
            <a:r>
              <a:rPr lang="en-US" sz="3000" dirty="0" smtClean="0"/>
              <a:t>erodes public support for EU, so it is unsustainable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3276600"/>
            <a:ext cx="548640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48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&amp; Failing forward may be disrupted when crises intersect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316383" cy="4525963"/>
          </a:xfrm>
        </p:spPr>
        <p:txBody>
          <a:bodyPr>
            <a:normAutofit fontScale="40000" lnSpcReduction="20000"/>
          </a:bodyPr>
          <a:lstStyle/>
          <a:p>
            <a:r>
              <a:rPr lang="en-US" sz="6700" dirty="0" smtClean="0"/>
              <a:t>Half-baked responses to one crisis may generate problems that help spark new crises in different fields</a:t>
            </a:r>
          </a:p>
          <a:p>
            <a:endParaRPr lang="en-US" sz="6700" dirty="0" smtClean="0"/>
          </a:p>
          <a:p>
            <a:r>
              <a:rPr lang="en-US" sz="6700" dirty="0" smtClean="0"/>
              <a:t>Failure to confront </a:t>
            </a:r>
            <a:r>
              <a:rPr lang="en-US" sz="6700" dirty="0" err="1" smtClean="0"/>
              <a:t>eurozone</a:t>
            </a:r>
            <a:r>
              <a:rPr lang="en-US" sz="6700" dirty="0" smtClean="0"/>
              <a:t> crisis and refugee crisis more effectively feeds negative perceptions that help lead to </a:t>
            </a:r>
            <a:r>
              <a:rPr lang="en-US" sz="6700" dirty="0" err="1" smtClean="0"/>
              <a:t>Brexit</a:t>
            </a:r>
            <a:r>
              <a:rPr lang="en-US" sz="6700" dirty="0" smtClean="0"/>
              <a:t> (a new crisis)</a:t>
            </a:r>
          </a:p>
          <a:p>
            <a:endParaRPr lang="en-US" sz="6700" dirty="0" smtClean="0"/>
          </a:p>
          <a:p>
            <a:r>
              <a:rPr lang="en-US" sz="6700" dirty="0" smtClean="0"/>
              <a:t>Failure </a:t>
            </a:r>
            <a:r>
              <a:rPr lang="en-US" sz="6700" dirty="0"/>
              <a:t>to confront rise of </a:t>
            </a:r>
            <a:r>
              <a:rPr lang="en-US" sz="6700" dirty="0" smtClean="0"/>
              <a:t>autocracy </a:t>
            </a:r>
            <a:r>
              <a:rPr lang="en-US" sz="6700" dirty="0"/>
              <a:t>in </a:t>
            </a:r>
            <a:r>
              <a:rPr lang="en-US" sz="6700" dirty="0" smtClean="0"/>
              <a:t>Hungary:</a:t>
            </a:r>
          </a:p>
          <a:p>
            <a:pPr lvl="1"/>
            <a:r>
              <a:rPr lang="en-US" sz="6000" dirty="0" smtClean="0"/>
              <a:t>makes </a:t>
            </a:r>
            <a:r>
              <a:rPr lang="en-US" sz="6000" dirty="0"/>
              <a:t>it harder to confront rise of similar regime in </a:t>
            </a:r>
            <a:r>
              <a:rPr lang="en-US" sz="6000" dirty="0" smtClean="0"/>
              <a:t>Poland</a:t>
            </a:r>
            <a:endParaRPr lang="en-US" sz="6000" dirty="0"/>
          </a:p>
          <a:p>
            <a:pPr lvl="1"/>
            <a:r>
              <a:rPr lang="en-US" sz="6000" dirty="0" smtClean="0"/>
              <a:t>makes </a:t>
            </a:r>
            <a:r>
              <a:rPr lang="en-US" sz="6000" dirty="0"/>
              <a:t>it harder to confront migration crisis </a:t>
            </a:r>
            <a:r>
              <a:rPr lang="en-US" sz="6000" dirty="0" smtClean="0"/>
              <a:t>effectively</a:t>
            </a:r>
            <a:endParaRPr lang="en-US" sz="6000" dirty="0"/>
          </a:p>
          <a:p>
            <a:pPr lvl="1"/>
            <a:r>
              <a:rPr lang="en-US" sz="6000" dirty="0" smtClean="0"/>
              <a:t>allows </a:t>
            </a:r>
            <a:r>
              <a:rPr lang="en-US" sz="6000" dirty="0"/>
              <a:t>Hungary to act as Trojan horse for </a:t>
            </a:r>
            <a:r>
              <a:rPr lang="en-US" sz="6000" dirty="0" smtClean="0"/>
              <a:t>Putin</a:t>
            </a:r>
          </a:p>
        </p:txBody>
      </p:sp>
    </p:spTree>
    <p:extLst>
      <p:ext uri="{BB962C8B-B14F-4D97-AF65-F5344CB8AC3E}">
        <p14:creationId xmlns:p14="http://schemas.microsoft.com/office/powerpoint/2010/main" val="147457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Quo </a:t>
            </a:r>
            <a:r>
              <a:rPr lang="en-US" dirty="0" err="1" smtClean="0"/>
              <a:t>vadis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Further fragmentation?</a:t>
            </a:r>
          </a:p>
          <a:p>
            <a:r>
              <a:rPr lang="en-US" dirty="0" smtClean="0"/>
              <a:t>Rush to deepening or more failing forward?</a:t>
            </a:r>
          </a:p>
          <a:p>
            <a:r>
              <a:rPr lang="en-US" dirty="0" smtClean="0"/>
              <a:t>Towards a (more) Political Union?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325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 other population has appetite for Leaving EU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9329"/>
            <a:ext cx="9144000" cy="451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Post-Brexit Deepening?</a:t>
            </a:r>
            <a:br>
              <a:rPr lang="en-US" dirty="0" smtClean="0"/>
            </a:br>
            <a:r>
              <a:rPr lang="en-US" dirty="0" err="1" smtClean="0"/>
              <a:t>Ventotene</a:t>
            </a:r>
            <a:r>
              <a:rPr lang="en-US" dirty="0" smtClean="0"/>
              <a:t> island Summit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638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756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Deeper integration?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918" y="1759774"/>
            <a:ext cx="8111882" cy="456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16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Bratislava summit of the EU27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40" y="1636317"/>
            <a:ext cx="8120260" cy="507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86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preface on enlargement and </a:t>
            </a:r>
            <a:r>
              <a:rPr lang="en-US" dirty="0" err="1" smtClean="0"/>
              <a:t>Brexit</a:t>
            </a:r>
            <a:endParaRPr lang="en-US" dirty="0" smtClean="0"/>
          </a:p>
          <a:p>
            <a:r>
              <a:rPr lang="en-US" dirty="0" smtClean="0"/>
              <a:t>Europe’s </a:t>
            </a:r>
            <a:r>
              <a:rPr lang="en-US" dirty="0" err="1" smtClean="0"/>
              <a:t>Polycrisis</a:t>
            </a:r>
            <a:endParaRPr lang="en-US" dirty="0" smtClean="0"/>
          </a:p>
          <a:p>
            <a:r>
              <a:rPr lang="en-US" dirty="0" smtClean="0"/>
              <a:t>Failing Forward and its limits</a:t>
            </a:r>
          </a:p>
          <a:p>
            <a:r>
              <a:rPr lang="en-US" dirty="0" smtClean="0"/>
              <a:t>Quo </a:t>
            </a:r>
            <a:r>
              <a:rPr lang="en-US" dirty="0" err="1" smtClean="0"/>
              <a:t>vadis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078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Bratislava Declaration and Roadmap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 exercise – and a failed one</a:t>
            </a:r>
          </a:p>
          <a:p>
            <a:r>
              <a:rPr lang="en-US" dirty="0" smtClean="0"/>
              <a:t>Focus on Migration &amp; Border Security, Internal Security and Defense, Economic Development</a:t>
            </a:r>
          </a:p>
          <a:p>
            <a:r>
              <a:rPr lang="en-US" dirty="0" smtClean="0"/>
              <a:t>Little of substance agreed, beyond agreement to continue talking at upcoming summits</a:t>
            </a:r>
          </a:p>
          <a:p>
            <a:r>
              <a:rPr lang="en-US" dirty="0" smtClean="0"/>
              <a:t>Trump election makes progress on defense cooperation more likely</a:t>
            </a:r>
          </a:p>
        </p:txBody>
      </p:sp>
    </p:spTree>
    <p:extLst>
      <p:ext uri="{BB962C8B-B14F-4D97-AF65-F5344CB8AC3E}">
        <p14:creationId xmlns:p14="http://schemas.microsoft.com/office/powerpoint/2010/main" val="4175156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Political Union?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Critics say ultimately EMU is only sustainable if embedded in “political union”</a:t>
            </a:r>
          </a:p>
          <a:p>
            <a:r>
              <a:rPr lang="en-US" dirty="0" smtClean="0"/>
              <a:t>Recent proposals rom </a:t>
            </a:r>
            <a:r>
              <a:rPr lang="en-US" dirty="0" err="1" smtClean="0"/>
              <a:t>Barroso</a:t>
            </a:r>
            <a:r>
              <a:rPr lang="en-US" dirty="0"/>
              <a:t>, Van </a:t>
            </a:r>
            <a:r>
              <a:rPr lang="en-US" dirty="0" err="1"/>
              <a:t>Rompuy</a:t>
            </a:r>
            <a:r>
              <a:rPr lang="en-US" dirty="0"/>
              <a:t>, Future of Europe </a:t>
            </a:r>
            <a:r>
              <a:rPr lang="en-US" dirty="0" smtClean="0"/>
              <a:t>Group, </a:t>
            </a:r>
            <a:r>
              <a:rPr lang="en-US" dirty="0" err="1" smtClean="0"/>
              <a:t>Piketty</a:t>
            </a:r>
            <a:r>
              <a:rPr lang="en-US" dirty="0" smtClean="0"/>
              <a:t> &amp; friends, </a:t>
            </a:r>
            <a:r>
              <a:rPr lang="en-US" dirty="0" err="1" smtClean="0"/>
              <a:t>etc</a:t>
            </a:r>
            <a:endParaRPr lang="en-US" dirty="0" smtClean="0"/>
          </a:p>
          <a:p>
            <a:r>
              <a:rPr lang="en-US" dirty="0" smtClean="0"/>
              <a:t>EU has always been a political union, albeit limited one</a:t>
            </a:r>
          </a:p>
          <a:p>
            <a:r>
              <a:rPr lang="en-US" dirty="0" smtClean="0"/>
              <a:t>Lisbon Treaty deepened political union:</a:t>
            </a:r>
          </a:p>
          <a:p>
            <a:pPr lvl="1"/>
            <a:r>
              <a:rPr lang="en-US" dirty="0" smtClean="0"/>
              <a:t>More traditional “core state powers”: foreign affairs, immigration, police &amp; judicial</a:t>
            </a:r>
          </a:p>
          <a:p>
            <a:pPr lvl="1"/>
            <a:r>
              <a:rPr lang="en-US" dirty="0" smtClean="0"/>
              <a:t>More democracy: Lisbon empowered EP and 2014 “</a:t>
            </a:r>
            <a:r>
              <a:rPr lang="en-US" dirty="0" err="1" smtClean="0"/>
              <a:t>Spitzenkandidat</a:t>
            </a:r>
            <a:r>
              <a:rPr lang="en-US" dirty="0" smtClean="0"/>
              <a:t>” process extended this</a:t>
            </a:r>
          </a:p>
          <a:p>
            <a:r>
              <a:rPr lang="en-US" dirty="0" smtClean="0"/>
              <a:t>But EU may not become the political union we want: Democratizing EU enhances incentives for EU parties to protect national autocrats (</a:t>
            </a:r>
            <a:r>
              <a:rPr lang="en-US" dirty="0" err="1" smtClean="0"/>
              <a:t>Orbán</a:t>
            </a:r>
            <a:r>
              <a:rPr lang="en-US" dirty="0" smtClean="0"/>
              <a:t>, </a:t>
            </a:r>
            <a:r>
              <a:rPr lang="en-US" dirty="0" err="1" smtClean="0"/>
              <a:t>Kaczyński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107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From Enlargement to </a:t>
            </a:r>
            <a:r>
              <a:rPr lang="en-US" dirty="0" err="1" smtClean="0"/>
              <a:t>Brexit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Irony 1</a:t>
            </a:r>
            <a:r>
              <a:rPr lang="en-US" dirty="0" smtClean="0"/>
              <a:t>: UK championed enlargement &amp; opened </a:t>
            </a:r>
            <a:r>
              <a:rPr lang="en-US" dirty="0" err="1" smtClean="0"/>
              <a:t>labour</a:t>
            </a:r>
            <a:r>
              <a:rPr lang="en-US" dirty="0" smtClean="0"/>
              <a:t> market before required, then complained about result</a:t>
            </a:r>
          </a:p>
          <a:p>
            <a:r>
              <a:rPr lang="en-US" b="1" dirty="0" smtClean="0"/>
              <a:t>Irony 2</a:t>
            </a:r>
            <a:r>
              <a:rPr lang="en-US" dirty="0" smtClean="0"/>
              <a:t>: UK promoted enlargement in part due to belief that widening would discourage deepening. The opposite was true.</a:t>
            </a:r>
          </a:p>
        </p:txBody>
      </p:sp>
    </p:spTree>
    <p:extLst>
      <p:ext uri="{BB962C8B-B14F-4D97-AF65-F5344CB8AC3E}">
        <p14:creationId xmlns:p14="http://schemas.microsoft.com/office/powerpoint/2010/main" val="3968830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Widening and Deepening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84601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dirty="0"/>
              <a:t>W</a:t>
            </a:r>
            <a:r>
              <a:rPr lang="en-US" dirty="0" smtClean="0"/>
              <a:t>idening and deepening </a:t>
            </a:r>
            <a:r>
              <a:rPr lang="en-US" dirty="0"/>
              <a:t>have gone </a:t>
            </a:r>
            <a:r>
              <a:rPr lang="en-US" dirty="0" smtClean="0"/>
              <a:t>together</a:t>
            </a:r>
          </a:p>
          <a:p>
            <a:pPr>
              <a:lnSpc>
                <a:spcPct val="80000"/>
              </a:lnSpc>
              <a:defRPr/>
            </a:pPr>
            <a:r>
              <a:rPr lang="en-US" dirty="0" smtClean="0"/>
              <a:t>Widening only leads to legislative gridlock in limited circumstances</a:t>
            </a:r>
          </a:p>
          <a:p>
            <a:pPr>
              <a:lnSpc>
                <a:spcPct val="80000"/>
              </a:lnSpc>
              <a:defRPr/>
            </a:pPr>
            <a:r>
              <a:rPr lang="en-US" dirty="0" smtClean="0"/>
              <a:t>Widening enhances power of bureaucrats and judges, and encourages institutional reforms that support deepening</a:t>
            </a:r>
            <a:endParaRPr lang="en-US" dirty="0"/>
          </a:p>
          <a:p>
            <a:r>
              <a:rPr lang="en-US" dirty="0" smtClean="0"/>
              <a:t>Eventually, deepening went too far for the 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768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EU’s Perfect Storm or “</a:t>
            </a:r>
            <a:r>
              <a:rPr lang="en-US" dirty="0" err="1" smtClean="0"/>
              <a:t>Polycrisis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Unresolved refugee crisis</a:t>
            </a:r>
          </a:p>
          <a:p>
            <a:r>
              <a:rPr lang="en-US" dirty="0" smtClean="0"/>
              <a:t>Festering </a:t>
            </a:r>
            <a:r>
              <a:rPr lang="en-US" dirty="0" err="1" smtClean="0"/>
              <a:t>eurozone</a:t>
            </a:r>
            <a:r>
              <a:rPr lang="en-US" dirty="0" smtClean="0"/>
              <a:t> crisis</a:t>
            </a:r>
          </a:p>
          <a:p>
            <a:r>
              <a:rPr lang="en-US" dirty="0" err="1" smtClean="0"/>
              <a:t>Brexit</a:t>
            </a:r>
            <a:r>
              <a:rPr lang="en-US" dirty="0" smtClean="0"/>
              <a:t> crisis</a:t>
            </a:r>
          </a:p>
          <a:p>
            <a:r>
              <a:rPr lang="en-US" dirty="0" smtClean="0"/>
              <a:t>Crisis of democratic backsliding by member governments (</a:t>
            </a:r>
            <a:r>
              <a:rPr lang="en-US" dirty="0" err="1" smtClean="0"/>
              <a:t>ie</a:t>
            </a:r>
            <a:r>
              <a:rPr lang="en-US" dirty="0" smtClean="0"/>
              <a:t> Hungary and Poland)</a:t>
            </a:r>
          </a:p>
          <a:p>
            <a:r>
              <a:rPr lang="en-US" dirty="0" smtClean="0"/>
              <a:t>Crisis of Russian aggression on eastern flank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tx2"/>
                </a:solidFill>
              </a:rPr>
              <a:t>The Question: Is </a:t>
            </a:r>
            <a:r>
              <a:rPr lang="en-US" dirty="0">
                <a:solidFill>
                  <a:schemeClr val="tx2"/>
                </a:solidFill>
              </a:rPr>
              <a:t>integration proceeding through crisis? Or is the “</a:t>
            </a:r>
            <a:r>
              <a:rPr lang="en-US" dirty="0" err="1">
                <a:solidFill>
                  <a:schemeClr val="tx2"/>
                </a:solidFill>
              </a:rPr>
              <a:t>polycrisis</a:t>
            </a:r>
            <a:r>
              <a:rPr lang="en-US" dirty="0">
                <a:solidFill>
                  <a:schemeClr val="tx2"/>
                </a:solidFill>
              </a:rPr>
              <a:t>” unraveling the EU?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32" y="1201140"/>
            <a:ext cx="2207683" cy="201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7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Is integration proceeding </a:t>
            </a:r>
            <a:r>
              <a:rPr lang="en-US" sz="3600" dirty="0"/>
              <a:t>through crisis?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382000" cy="51816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300" dirty="0"/>
              <a:t>Europe will be forged in crises, and will be the sum of the solutions adopted for those </a:t>
            </a:r>
            <a:r>
              <a:rPr lang="en-US" sz="3300" dirty="0">
                <a:solidFill>
                  <a:srgbClr val="FF6600"/>
                </a:solidFill>
              </a:rPr>
              <a:t>crises</a:t>
            </a:r>
            <a:r>
              <a:rPr lang="en-US" sz="3300" dirty="0" smtClean="0"/>
              <a:t>.</a:t>
            </a:r>
            <a:r>
              <a:rPr lang="en-US" sz="3300" dirty="0"/>
              <a:t> </a:t>
            </a:r>
            <a:r>
              <a:rPr lang="en-US" sz="3300" dirty="0" smtClean="0"/>
              <a:t>– </a:t>
            </a:r>
            <a:r>
              <a:rPr lang="en-US" sz="3300" dirty="0"/>
              <a:t>Jean </a:t>
            </a:r>
            <a:r>
              <a:rPr lang="en-US" sz="3300" dirty="0" smtClean="0"/>
              <a:t>Monnet, 1978</a:t>
            </a:r>
          </a:p>
          <a:p>
            <a:pPr marL="0" indent="0">
              <a:buNone/>
            </a:pPr>
            <a:endParaRPr lang="en-US" sz="2300" dirty="0"/>
          </a:p>
          <a:p>
            <a:pPr marL="0" indent="0">
              <a:buNone/>
            </a:pPr>
            <a:r>
              <a:rPr lang="en-US" sz="3300" dirty="0"/>
              <a:t>I am sure the euro will oblige us to introduce a new set of economic policy instruments. It is politically impossible to propose that now. But some day there will be a </a:t>
            </a:r>
            <a:r>
              <a:rPr lang="en-US" sz="3300" dirty="0">
                <a:solidFill>
                  <a:srgbClr val="FF6600"/>
                </a:solidFill>
              </a:rPr>
              <a:t>crisis</a:t>
            </a:r>
            <a:r>
              <a:rPr lang="en-US" sz="3300" dirty="0"/>
              <a:t> and new instruments will be created. - Romano Prodi, </a:t>
            </a:r>
            <a:r>
              <a:rPr lang="en-US" sz="3300" dirty="0" smtClean="0"/>
              <a:t>2001</a:t>
            </a:r>
            <a:endParaRPr lang="en-US" sz="3300" dirty="0"/>
          </a:p>
          <a:p>
            <a:pPr marL="0" indent="0">
              <a:buNone/>
            </a:pPr>
            <a:endParaRPr lang="en-US" sz="2300" dirty="0" smtClean="0"/>
          </a:p>
          <a:p>
            <a:pPr marL="0" indent="0">
              <a:buNone/>
            </a:pPr>
            <a:r>
              <a:rPr lang="en-US" sz="3300" dirty="0" smtClean="0"/>
              <a:t>As </a:t>
            </a:r>
            <a:r>
              <a:rPr lang="en-US" sz="3300" dirty="0"/>
              <a:t>on other occasions in European history, this </a:t>
            </a:r>
            <a:r>
              <a:rPr lang="en-US" sz="3300" dirty="0">
                <a:solidFill>
                  <a:srgbClr val="FF6600"/>
                </a:solidFill>
              </a:rPr>
              <a:t>crisis</a:t>
            </a:r>
            <a:r>
              <a:rPr lang="en-US" sz="3300" dirty="0"/>
              <a:t> offers a chance to progress; we must be ready to act on it. Let us not waste this opportunity to advance European integration</a:t>
            </a:r>
            <a:r>
              <a:rPr lang="en-US" sz="3300" dirty="0" smtClean="0"/>
              <a:t>.</a:t>
            </a:r>
            <a:r>
              <a:rPr lang="en-US" sz="3300" dirty="0"/>
              <a:t> </a:t>
            </a:r>
            <a:r>
              <a:rPr lang="en-US" sz="3300" dirty="0" smtClean="0"/>
              <a:t>– </a:t>
            </a:r>
            <a:r>
              <a:rPr lang="en-US" sz="3300" dirty="0"/>
              <a:t>Peter </a:t>
            </a:r>
            <a:r>
              <a:rPr lang="en-US" sz="3300" dirty="0" err="1" smtClean="0"/>
              <a:t>Praet</a:t>
            </a:r>
            <a:r>
              <a:rPr lang="en-US" sz="3300" dirty="0" smtClean="0"/>
              <a:t>, Member </a:t>
            </a:r>
            <a:r>
              <a:rPr lang="en-US" sz="3300" dirty="0"/>
              <a:t>of ECB Executive Board, </a:t>
            </a:r>
            <a:r>
              <a:rPr lang="en-US" sz="3300" dirty="0" smtClean="0"/>
              <a:t>2012</a:t>
            </a:r>
          </a:p>
          <a:p>
            <a:pPr marL="0" indent="0">
              <a:buNone/>
            </a:pPr>
            <a:endParaRPr lang="en-US" sz="3300" dirty="0" smtClean="0"/>
          </a:p>
          <a:p>
            <a:pPr marL="0" indent="0">
              <a:buNone/>
            </a:pPr>
            <a:r>
              <a:rPr lang="en-US" dirty="0"/>
              <a:t>T</a:t>
            </a:r>
            <a:r>
              <a:rPr lang="en-US" dirty="0" smtClean="0"/>
              <a:t>he migration and refugee crisis [is] an existential challenge for the EU. – Donald Tusk, Jan 2016</a:t>
            </a:r>
          </a:p>
          <a:p>
            <a:pPr marL="0" indent="0">
              <a:buNone/>
            </a:pPr>
            <a:endParaRPr lang="en-US" sz="3300" dirty="0"/>
          </a:p>
          <a:p>
            <a:pPr marL="0" indent="0">
              <a:buNone/>
            </a:pPr>
            <a:endParaRPr lang="en-US" sz="3300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08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5334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Integration through Crisis:</a:t>
            </a:r>
            <a:br>
              <a:rPr lang="en-US" sz="3200" dirty="0" smtClean="0"/>
            </a:br>
            <a:r>
              <a:rPr lang="en-US" sz="3200" dirty="0" smtClean="0"/>
              <a:t>EU often integrates through “Failing Forward”</a:t>
            </a:r>
            <a:endParaRPr lang="en-US" sz="3200" dirty="0"/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1636440787"/>
              </p:ext>
            </p:extLst>
          </p:nvPr>
        </p:nvGraphicFramePr>
        <p:xfrm>
          <a:off x="381000" y="1066800"/>
          <a:ext cx="83820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8984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“The </a:t>
            </a:r>
            <a:r>
              <a:rPr lang="en-US" sz="3600" dirty="0"/>
              <a:t>incompleteness of the euro design is Europe’s </a:t>
            </a:r>
            <a:r>
              <a:rPr lang="en-US" sz="3600" dirty="0" err="1" smtClean="0"/>
              <a:t>Achille’s</a:t>
            </a:r>
            <a:r>
              <a:rPr lang="en-US" sz="3600" dirty="0" smtClean="0"/>
              <a:t> Heel.” -Mario </a:t>
            </a:r>
            <a:r>
              <a:rPr lang="en-US" sz="3600" dirty="0" err="1" smtClean="0"/>
              <a:t>Draghi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D969FDE7-538B-47B8-9B93-11B56A38AE6D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7800"/>
            <a:ext cx="7543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1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Then comes stormy weather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Investing in Policy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D969FDE7-538B-47B8-9B93-11B56A38AE6D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95400"/>
            <a:ext cx="76200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12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1034</TotalTime>
  <Words>793</Words>
  <Application>Microsoft Office PowerPoint</Application>
  <PresentationFormat>On-screen Show (4:3)</PresentationFormat>
  <Paragraphs>102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From Enlargement to Brexit: the Future of the European Union</vt:lpstr>
      <vt:lpstr>Outline</vt:lpstr>
      <vt:lpstr>From Enlargement to Brexit</vt:lpstr>
      <vt:lpstr>Widening and Deepening</vt:lpstr>
      <vt:lpstr>The EU’s Perfect Storm or “Polycrisis”</vt:lpstr>
      <vt:lpstr>Is integration proceeding through crisis?</vt:lpstr>
      <vt:lpstr>Integration through Crisis: EU often integrates through “Failing Forward”</vt:lpstr>
      <vt:lpstr>“The incompleteness of the euro design is Europe’s Achille’s Heel.” -Mario Draghi</vt:lpstr>
      <vt:lpstr>Then comes stormy weather</vt:lpstr>
      <vt:lpstr>EMU as an Incomplete Construction</vt:lpstr>
      <vt:lpstr>Response to eurozone crisis: Deepening through failing forward</vt:lpstr>
      <vt:lpstr>EU migration policy as incomplete construct</vt:lpstr>
      <vt:lpstr>But failing forward is self-undermining</vt:lpstr>
      <vt:lpstr>&amp; Failing forward may be disrupted when crises intersect</vt:lpstr>
      <vt:lpstr>Quo vadis?</vt:lpstr>
      <vt:lpstr>No other population has appetite for Leaving EU</vt:lpstr>
      <vt:lpstr>Post-Brexit Deepening? Ventotene island Summit</vt:lpstr>
      <vt:lpstr>Deeper integration?</vt:lpstr>
      <vt:lpstr>Bratislava summit of the EU27</vt:lpstr>
      <vt:lpstr>Bratislava Declaration and Roadmap</vt:lpstr>
      <vt:lpstr>Political Union?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Enlargement to Brexit: the Future of the European Union</dc:title>
  <dc:creator>Dan Kelemen</dc:creator>
  <cp:lastModifiedBy>Theunissen, Roumiana</cp:lastModifiedBy>
  <cp:revision>15</cp:revision>
  <dcterms:created xsi:type="dcterms:W3CDTF">2016-11-13T19:56:43Z</dcterms:created>
  <dcterms:modified xsi:type="dcterms:W3CDTF">2016-11-30T19:54:41Z</dcterms:modified>
</cp:coreProperties>
</file>