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alisto MT" panose="02040603050505030304" pitchFamily="18" charset="0"/>
      <p:regular r:id="rId10"/>
      <p:bold r:id="rId11"/>
      <p:italic r:id="rId12"/>
      <p:boldItalic r:id="rId13"/>
    </p:embeddedFont>
    <p:embeddedFont>
      <p:font typeface="Lustria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1A14CF-45CB-4BDE-B669-63F0E2B00BB5}">
  <a:tblStyle styleId="{421A14CF-45CB-4BDE-B669-63F0E2B00BB5}" styleName="Table_0">
    <a:wholeTbl>
      <a:tcTxStyle b="off" i="off">
        <a:font>
          <a:latin typeface="Calisto MT"/>
          <a:ea typeface="Calisto MT"/>
          <a:cs typeface="Calisto MT"/>
        </a:font>
        <a:schemeClr val="lt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>
          <a:top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 i="off">
        <a:font>
          <a:latin typeface="Calisto MT"/>
          <a:ea typeface="Calisto MT"/>
          <a:cs typeface="Calisto MT"/>
        </a:font>
        <a:schemeClr val="dk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76014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718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466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688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9669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60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6554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052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370692" y="1769540"/>
            <a:ext cx="9440033" cy="182880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5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0692" y="3598339"/>
            <a:ext cx="9440033" cy="1049867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 descr="Slate-V2-HD-panoPhotoInse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3883" y="547806"/>
            <a:ext cx="10141799" cy="381680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913805" y="4565255"/>
            <a:ext cx="10355325" cy="54347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2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69349" y="695008"/>
            <a:ext cx="9845345" cy="3525671"/>
          </a:xfrm>
          <a:prstGeom prst="rect">
            <a:avLst/>
          </a:prstGeom>
          <a:noFill/>
          <a:ln>
            <a:noFill/>
          </a:ln>
          <a:effectLst>
            <a:outerShdw blurRad="38100" dist="25400" dir="4440000">
              <a:srgbClr val="000000">
                <a:alpha val="35686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3795" y="5108728"/>
            <a:ext cx="10353761" cy="682471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913795" y="608437"/>
            <a:ext cx="10353761" cy="3534343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3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13794" y="4295180"/>
            <a:ext cx="10353763" cy="1501826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302752" cy="2992903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3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720643" y="3610032"/>
            <a:ext cx="8752299" cy="532748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913794" y="4304353"/>
            <a:ext cx="10353763" cy="1489496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990600" y="884795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“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0504715" y="2928258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Lustria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913794" y="2126941"/>
            <a:ext cx="10353763" cy="2511834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3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3783" y="4650555"/>
            <a:ext cx="10352198" cy="1140643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13795" y="1885950"/>
            <a:ext cx="3300983" cy="57626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913795" y="2571750"/>
            <a:ext cx="3300983" cy="3219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3"/>
          </p:nvPr>
        </p:nvSpPr>
        <p:spPr>
          <a:xfrm>
            <a:off x="4446710" y="1885950"/>
            <a:ext cx="3300983" cy="57626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4"/>
          </p:nvPr>
        </p:nvSpPr>
        <p:spPr>
          <a:xfrm>
            <a:off x="4441435" y="2571750"/>
            <a:ext cx="3300983" cy="3219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5"/>
          </p:nvPr>
        </p:nvSpPr>
        <p:spPr>
          <a:xfrm>
            <a:off x="7966571" y="1885950"/>
            <a:ext cx="3300983" cy="57626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6"/>
          </p:nvPr>
        </p:nvSpPr>
        <p:spPr>
          <a:xfrm>
            <a:off x="7966571" y="2571750"/>
            <a:ext cx="3300983" cy="3219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 descr="Slate-V2-HD-3colPhotoInse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7962" y="1818214"/>
            <a:ext cx="3339972" cy="1847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 descr="Slate-V2-HD-3colPhotoInse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03800" y="1818214"/>
            <a:ext cx="3339972" cy="1847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 descr="Slate-V2-HD-3colPhotoInse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36050" y="1818214"/>
            <a:ext cx="3339972" cy="184785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13795" y="3904105"/>
            <a:ext cx="3300983" cy="57626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pic" idx="2"/>
          </p:nvPr>
        </p:nvSpPr>
        <p:spPr>
          <a:xfrm>
            <a:off x="1018101" y="1938917"/>
            <a:ext cx="3092368" cy="1602953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38100" dist="25400" dir="4440000">
              <a:srgbClr val="000000">
                <a:alpha val="35686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3"/>
          </p:nvPr>
        </p:nvSpPr>
        <p:spPr>
          <a:xfrm>
            <a:off x="913795" y="4480367"/>
            <a:ext cx="3300983" cy="1310833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4"/>
          </p:nvPr>
        </p:nvSpPr>
        <p:spPr>
          <a:xfrm>
            <a:off x="4442787" y="3904105"/>
            <a:ext cx="3300983" cy="57626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pic" idx="5"/>
          </p:nvPr>
        </p:nvSpPr>
        <p:spPr>
          <a:xfrm>
            <a:off x="4545742" y="1939093"/>
            <a:ext cx="3092368" cy="1608164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38100" dist="25400" dir="4440000">
              <a:srgbClr val="000000">
                <a:alpha val="35686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6"/>
          </p:nvPr>
        </p:nvSpPr>
        <p:spPr>
          <a:xfrm>
            <a:off x="4441435" y="4480367"/>
            <a:ext cx="3300983" cy="1310833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7"/>
          </p:nvPr>
        </p:nvSpPr>
        <p:spPr>
          <a:xfrm>
            <a:off x="7966696" y="3904105"/>
            <a:ext cx="3300983" cy="57626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pic" idx="8"/>
          </p:nvPr>
        </p:nvSpPr>
        <p:spPr>
          <a:xfrm>
            <a:off x="8075697" y="1934432"/>
            <a:ext cx="3092368" cy="1607294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38100" dist="25400" dir="4440000">
              <a:srgbClr val="000000">
                <a:alpha val="35686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9"/>
          </p:nvPr>
        </p:nvSpPr>
        <p:spPr>
          <a:xfrm>
            <a:off x="7966571" y="4480364"/>
            <a:ext cx="3300983" cy="1310834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 rot="5400000">
            <a:off x="4061300" y="-1415056"/>
            <a:ext cx="4058750" cy="10353761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195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54779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553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639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 rot="5400000">
            <a:off x="7534510" y="2058156"/>
            <a:ext cx="5181601" cy="2284486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2281431" y="-758036"/>
            <a:ext cx="5181601" cy="7916871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195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54779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553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639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13795" y="1732449"/>
            <a:ext cx="10353761" cy="40587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195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54779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553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639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5400" y="1761066"/>
            <a:ext cx="9590550" cy="1828813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295400" y="3589878"/>
            <a:ext cx="9590550" cy="1507054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3795" y="1732449"/>
            <a:ext cx="5060496" cy="40587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195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54779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553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639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202892" y="1732449"/>
            <a:ext cx="5064665" cy="40587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195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54779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553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639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 descr="Slate-V2-HD-compPhotoInse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3795" y="1734506"/>
            <a:ext cx="5089072" cy="4148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 descr="Slate-V2-HD-compPhotoInse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78485" y="1734506"/>
            <a:ext cx="5089072" cy="414876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005871" y="1835253"/>
            <a:ext cx="4876343" cy="544884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1005871" y="2380136"/>
            <a:ext cx="4876343" cy="341106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37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20438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636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6426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72859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6294967" y="1835253"/>
            <a:ext cx="4895330" cy="54488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20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1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6294967" y="2380136"/>
            <a:ext cx="4895330" cy="3411062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37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20438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636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6426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72859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855632" y="609600"/>
            <a:ext cx="6411923" cy="518160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195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54779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553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639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913795" y="2431517"/>
            <a:ext cx="3706889" cy="3359681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 descr="Slate-V2-HD-vertPhotoInse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93664" y="609600"/>
            <a:ext cx="3584166" cy="520483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913795" y="609922"/>
            <a:ext cx="5934948" cy="1829338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3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7442550" y="763702"/>
            <a:ext cx="3275751" cy="4912822"/>
          </a:xfrm>
          <a:prstGeom prst="rect">
            <a:avLst/>
          </a:prstGeom>
          <a:noFill/>
          <a:ln>
            <a:noFill/>
          </a:ln>
          <a:effectLst>
            <a:outerShdw blurRad="38100" dist="25400" dir="4440000">
              <a:srgbClr val="000000">
                <a:alpha val="35686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13795" y="2439260"/>
            <a:ext cx="5934948" cy="3376134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2"/>
              </a:buClr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262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2"/>
              </a:buClr>
              <a:buFont typeface="Lustria"/>
              <a:buNone/>
              <a:defRPr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3795" y="1732449"/>
            <a:ext cx="10353761" cy="40587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2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720000" marR="0" lvl="1" indent="-195490" algn="l" rtl="0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8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026000" marR="0" lvl="2" indent="-154779" algn="l" rtl="0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6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86000" marR="0" lvl="3" indent="-1553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674000" marR="0" lvl="4" indent="-1639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014600" marR="0" lvl="5" indent="-1743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401800" marR="0" lvl="6" indent="-167869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789000" marR="0" lvl="7" indent="-1740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106200" marR="0" lvl="8" indent="-173770" algn="l" rtl="0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SzPct val="70000"/>
              <a:buFont typeface="Noto Sans Symbols"/>
              <a:buChar char="◈"/>
              <a:defRPr sz="1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7678735" y="5883275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913795" y="5883275"/>
            <a:ext cx="66728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0" y="5883275"/>
            <a:ext cx="75354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  <a:endParaRPr lang="en-US" sz="1000" b="0" i="0" u="none" strike="noStrike" cap="none">
              <a:solidFill>
                <a:srgbClr val="F2F2F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ZE4fbHiXt7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1370692" y="1769540"/>
            <a:ext cx="9440033" cy="182880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2"/>
              </a:buClr>
              <a:buSzPct val="25000"/>
              <a:buFont typeface="Lustria"/>
              <a:buNone/>
            </a:pPr>
            <a:r>
              <a:rPr lang="en-US" sz="5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President Trump and the Future of European Security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ubTitle" idx="1"/>
          </p:nvPr>
        </p:nvSpPr>
        <p:spPr>
          <a:xfrm>
            <a:off x="1370692" y="3906248"/>
            <a:ext cx="9440033" cy="1049867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Graham Allison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November 14,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2"/>
              </a:buClr>
              <a:buSzPct val="25000"/>
              <a:buFont typeface="Lustria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Wake Up to Trump</a:t>
            </a:r>
          </a:p>
        </p:txBody>
      </p:sp>
      <p:sp>
        <p:nvSpPr>
          <p:cNvPr id="151" name="Shape 151" descr="This video is about Trump on Foreign Policy" title="Trump on Foreign Policy">
            <a:hlinkClick r:id="rId3"/>
          </p:cNvPr>
          <p:cNvSpPr/>
          <p:nvPr/>
        </p:nvSpPr>
        <p:spPr>
          <a:xfrm>
            <a:off x="3296550" y="1714500"/>
            <a:ext cx="5598900" cy="41991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2"/>
              </a:buClr>
              <a:buSzPct val="25000"/>
              <a:buFont typeface="Lustria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Trump’s Coordinates on NATO and Europe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3795" y="1732449"/>
            <a:ext cx="10353761" cy="40587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◈"/>
            </a:pPr>
            <a:r>
              <a:rPr lang="en-US"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NATO </a:t>
            </a:r>
            <a:r>
              <a:rPr lang="en-US" sz="2400"/>
              <a:t>is “obsolete”</a:t>
            </a:r>
          </a:p>
          <a:p>
            <a:pPr marL="342900" marR="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◈"/>
            </a:pPr>
            <a:r>
              <a:rPr lang="en-US" sz="2400"/>
              <a:t>European members are “freeloaders”</a:t>
            </a:r>
            <a:r>
              <a:rPr lang="en-US"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 </a:t>
            </a:r>
          </a:p>
          <a:p>
            <a:pPr marL="342900" marR="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◈"/>
            </a:pPr>
            <a:r>
              <a:rPr lang="en-US"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NATO </a:t>
            </a:r>
            <a:r>
              <a:rPr lang="en-US" sz="2400"/>
              <a:t>committed to defending countries his supporters “never even heard of”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2"/>
              </a:buClr>
              <a:buSzPct val="25000"/>
              <a:buFont typeface="Lustria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Anomaly of European Security?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2512" y="2409825"/>
            <a:ext cx="10391775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900" cy="97050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2"/>
              </a:buClr>
              <a:buSzPct val="25000"/>
              <a:buFont typeface="Lustria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Europe at War?</a:t>
            </a:r>
          </a:p>
        </p:txBody>
      </p:sp>
      <p:graphicFrame>
        <p:nvGraphicFramePr>
          <p:cNvPr id="169" name="Shape 169"/>
          <p:cNvGraphicFramePr/>
          <p:nvPr/>
        </p:nvGraphicFramePr>
        <p:xfrm>
          <a:off x="2190856" y="1911083"/>
          <a:ext cx="2999999" cy="3000000"/>
        </p:xfrm>
        <a:graphic>
          <a:graphicData uri="http://schemas.openxmlformats.org/drawingml/2006/table">
            <a:tbl>
              <a:tblPr firstRow="1" bandRow="1">
                <a:noFill/>
                <a:tableStyleId>{421A14CF-45CB-4BDE-B669-63F0E2B00BB5}</a:tableStyleId>
              </a:tblPr>
              <a:tblGrid>
                <a:gridCol w="2599875"/>
                <a:gridCol w="2599875"/>
                <a:gridCol w="259987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Conflict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Troop Contributions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European Fatalities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Afghanistan (2001-present)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39,500 (peak)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923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Iraq (2003-2011)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53,300 (peak)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306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170" name="Shape 170"/>
          <p:cNvGraphicFramePr/>
          <p:nvPr/>
        </p:nvGraphicFramePr>
        <p:xfrm>
          <a:off x="2190856" y="3791498"/>
          <a:ext cx="2999999" cy="3000000"/>
        </p:xfrm>
        <a:graphic>
          <a:graphicData uri="http://schemas.openxmlformats.org/drawingml/2006/table">
            <a:tbl>
              <a:tblPr firstRow="1" bandRow="1">
                <a:noFill/>
                <a:tableStyleId>{421A14CF-45CB-4BDE-B669-63F0E2B00BB5}</a:tableStyleId>
              </a:tblPr>
              <a:tblGrid>
                <a:gridCol w="2599875"/>
                <a:gridCol w="2599875"/>
                <a:gridCol w="259987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Conflict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Aircraft Contributions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Sorties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Kosovo (1999)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15,000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Libya (2011)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3,800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18,000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2"/>
              </a:buClr>
              <a:buSzPct val="25000"/>
              <a:buFont typeface="Lustria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Who Would Fight For Estonia?</a:t>
            </a:r>
          </a:p>
        </p:txBody>
      </p:sp>
      <p:pic>
        <p:nvPicPr>
          <p:cNvPr id="176" name="Shape 176" descr="cid:image001.jpg@01D23A7D.0DB0A89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133462" y="2526142"/>
            <a:ext cx="3674608" cy="2928758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</p:pic>
      <p:sp>
        <p:nvSpPr>
          <p:cNvPr id="177" name="Shape 177"/>
          <p:cNvSpPr/>
          <p:nvPr/>
        </p:nvSpPr>
        <p:spPr>
          <a:xfrm>
            <a:off x="3253273" y="1555692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our country use military force to defend another NATO ally in a serious military conflict with Russia?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1" cy="9704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2"/>
              </a:buClr>
              <a:buSzPct val="25000"/>
              <a:buFont typeface="Lustria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Thucydides 21st </a:t>
            </a:r>
            <a:r>
              <a:rPr lang="en-US"/>
              <a:t>Century </a:t>
            </a:r>
            <a:r>
              <a:rPr lang="en-US" sz="40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German Question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13795" y="1732449"/>
            <a:ext cx="10353761" cy="4058750"/>
          </a:xfrm>
          <a:prstGeom prst="rect">
            <a:avLst/>
          </a:prstGeom>
          <a:noFill/>
          <a:ln>
            <a:noFill/>
          </a:ln>
          <a:effectLst>
            <a:outerShdw blurRad="25399">
              <a:srgbClr val="000000">
                <a:alpha val="45882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◈"/>
            </a:pPr>
            <a:r>
              <a:rPr lang="en-US"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Is a war between a rising Germany and its European neighbors </a:t>
            </a:r>
            <a:r>
              <a:rPr lang="en-US" sz="2400" b="0" i="0" u="sng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unthinkable</a:t>
            </a:r>
            <a:r>
              <a:rPr lang="en-US"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?</a:t>
            </a:r>
          </a:p>
          <a:p>
            <a:pPr marL="342900" marR="0" lvl="0" indent="-317500" algn="l" rtl="0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◈"/>
            </a:pPr>
            <a:r>
              <a:rPr lang="en-US"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If in the next decade, Brexit leads to further unraveling of the EU, and the U.S. withdraws its security guarantee and renegotiates its relationship with NATO, could we see a renationalization of defense in Europe? </a:t>
            </a:r>
            <a:r>
              <a:rPr lang="en-US" sz="2400" b="0" i="0" u="sng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Could we see a reemergence of Thucydidean dynamics</a:t>
            </a:r>
            <a:r>
              <a:rPr lang="en-US" sz="24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rPr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000000"/>
      </a:dk1>
      <a:lt1>
        <a:srgbClr val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Calisto MT</vt:lpstr>
      <vt:lpstr>Noto Sans Symbols</vt:lpstr>
      <vt:lpstr>Lustria</vt:lpstr>
      <vt:lpstr>Times New Roman</vt:lpstr>
      <vt:lpstr>Slate</vt:lpstr>
      <vt:lpstr>President Trump and the Future of European Security</vt:lpstr>
      <vt:lpstr>Wake Up to Trump</vt:lpstr>
      <vt:lpstr>Trump’s Coordinates on NATO and Europe</vt:lpstr>
      <vt:lpstr>Anomaly of European Security?</vt:lpstr>
      <vt:lpstr>Europe at War?</vt:lpstr>
      <vt:lpstr>Who Would Fight For Estonia?</vt:lpstr>
      <vt:lpstr>Thucydides 21st Century German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Trump and the Future of European Security</dc:title>
  <dc:creator>rtheunissen</dc:creator>
  <cp:lastModifiedBy>Theunissen, Roumiana</cp:lastModifiedBy>
  <cp:revision>1</cp:revision>
  <dcterms:modified xsi:type="dcterms:W3CDTF">2016-11-16T16:13:43Z</dcterms:modified>
</cp:coreProperties>
</file>